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1"/>
  </p:sldMasterIdLst>
  <p:sldIdLst>
    <p:sldId id="256" r:id="rId2"/>
    <p:sldId id="269" r:id="rId3"/>
    <p:sldId id="257" r:id="rId4"/>
    <p:sldId id="287" r:id="rId5"/>
    <p:sldId id="272" r:id="rId6"/>
    <p:sldId id="262" r:id="rId7"/>
    <p:sldId id="259" r:id="rId8"/>
    <p:sldId id="261" r:id="rId9"/>
    <p:sldId id="265" r:id="rId10"/>
    <p:sldId id="267" r:id="rId11"/>
    <p:sldId id="277" r:id="rId12"/>
    <p:sldId id="285" r:id="rId13"/>
    <p:sldId id="278" r:id="rId14"/>
    <p:sldId id="268" r:id="rId15"/>
    <p:sldId id="288" r:id="rId16"/>
    <p:sldId id="270" r:id="rId17"/>
    <p:sldId id="289" r:id="rId18"/>
    <p:sldId id="27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386"/>
    <p:restoredTop sz="94674"/>
  </p:normalViewPr>
  <p:slideViewPr>
    <p:cSldViewPr snapToGrid="0" snapToObjects="1">
      <p:cViewPr varScale="1">
        <p:scale>
          <a:sx n="127" d="100"/>
          <a:sy n="127" d="100"/>
        </p:scale>
        <p:origin x="39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A6EA0-8D6F-ED4F-AA04-B4E6E13CA2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246F1D-AB02-7D49-8A32-A5079DBBE1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C37B99-A0F4-4342-B18D-FFC5B9A1DDE4}"/>
              </a:ext>
            </a:extLst>
          </p:cNvPr>
          <p:cNvSpPr>
            <a:spLocks noGrp="1"/>
          </p:cNvSpPr>
          <p:nvPr>
            <p:ph type="dt" sz="half" idx="10"/>
          </p:nvPr>
        </p:nvSpPr>
        <p:spPr/>
        <p:txBody>
          <a:bodyPr/>
          <a:lstStyle/>
          <a:p>
            <a:fld id="{41F29BFB-7982-AC4D-A8A9-67CA38811157}" type="datetimeFigureOut">
              <a:rPr lang="en-US" smtClean="0"/>
              <a:t>10/12/18</a:t>
            </a:fld>
            <a:endParaRPr lang="en-US"/>
          </a:p>
        </p:txBody>
      </p:sp>
      <p:sp>
        <p:nvSpPr>
          <p:cNvPr id="5" name="Footer Placeholder 4">
            <a:extLst>
              <a:ext uri="{FF2B5EF4-FFF2-40B4-BE49-F238E27FC236}">
                <a16:creationId xmlns:a16="http://schemas.microsoft.com/office/drawing/2014/main" id="{79279CE0-F387-8F4C-B978-A0776D95B7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683F35-4438-BB41-A755-97E455DA865D}"/>
              </a:ext>
            </a:extLst>
          </p:cNvPr>
          <p:cNvSpPr>
            <a:spLocks noGrp="1"/>
          </p:cNvSpPr>
          <p:nvPr>
            <p:ph type="sldNum" sz="quarter" idx="12"/>
          </p:nvPr>
        </p:nvSpPr>
        <p:spPr/>
        <p:txBody>
          <a:bodyPr/>
          <a:lstStyle/>
          <a:p>
            <a:fld id="{9CFFC154-E785-C242-A531-4C28E9EEE9A1}" type="slidenum">
              <a:rPr lang="en-US" smtClean="0"/>
              <a:t>‹#›</a:t>
            </a:fld>
            <a:endParaRPr lang="en-US"/>
          </a:p>
        </p:txBody>
      </p:sp>
    </p:spTree>
    <p:extLst>
      <p:ext uri="{BB962C8B-B14F-4D97-AF65-F5344CB8AC3E}">
        <p14:creationId xmlns:p14="http://schemas.microsoft.com/office/powerpoint/2010/main" val="2481249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D0918-52C4-8540-B153-A1BE78C9CB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9C8DCE-E4A0-7040-B973-2124D574A39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BB5AA8-9140-F343-9DD7-50EE4C2FCAE0}"/>
              </a:ext>
            </a:extLst>
          </p:cNvPr>
          <p:cNvSpPr>
            <a:spLocks noGrp="1"/>
          </p:cNvSpPr>
          <p:nvPr>
            <p:ph type="dt" sz="half" idx="10"/>
          </p:nvPr>
        </p:nvSpPr>
        <p:spPr/>
        <p:txBody>
          <a:bodyPr/>
          <a:lstStyle/>
          <a:p>
            <a:fld id="{41F29BFB-7982-AC4D-A8A9-67CA38811157}" type="datetimeFigureOut">
              <a:rPr lang="en-US" smtClean="0"/>
              <a:t>10/12/18</a:t>
            </a:fld>
            <a:endParaRPr lang="en-US"/>
          </a:p>
        </p:txBody>
      </p:sp>
      <p:sp>
        <p:nvSpPr>
          <p:cNvPr id="5" name="Footer Placeholder 4">
            <a:extLst>
              <a:ext uri="{FF2B5EF4-FFF2-40B4-BE49-F238E27FC236}">
                <a16:creationId xmlns:a16="http://schemas.microsoft.com/office/drawing/2014/main" id="{0E040D8E-06CD-C849-B6D0-709A0D8B80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9C77C4-7744-A74B-9A3C-A69B05612992}"/>
              </a:ext>
            </a:extLst>
          </p:cNvPr>
          <p:cNvSpPr>
            <a:spLocks noGrp="1"/>
          </p:cNvSpPr>
          <p:nvPr>
            <p:ph type="sldNum" sz="quarter" idx="12"/>
          </p:nvPr>
        </p:nvSpPr>
        <p:spPr/>
        <p:txBody>
          <a:bodyPr/>
          <a:lstStyle/>
          <a:p>
            <a:fld id="{9CFFC154-E785-C242-A531-4C28E9EEE9A1}" type="slidenum">
              <a:rPr lang="en-US" smtClean="0"/>
              <a:t>‹#›</a:t>
            </a:fld>
            <a:endParaRPr lang="en-US"/>
          </a:p>
        </p:txBody>
      </p:sp>
    </p:spTree>
    <p:extLst>
      <p:ext uri="{BB962C8B-B14F-4D97-AF65-F5344CB8AC3E}">
        <p14:creationId xmlns:p14="http://schemas.microsoft.com/office/powerpoint/2010/main" val="2969260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ED17C-00D2-4E48-8285-4DF414F828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83C242-2761-0745-971F-FC826096B0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8C5C007-1DC4-E74A-8779-D36DB378D287}"/>
              </a:ext>
            </a:extLst>
          </p:cNvPr>
          <p:cNvSpPr>
            <a:spLocks noGrp="1"/>
          </p:cNvSpPr>
          <p:nvPr>
            <p:ph type="dt" sz="half" idx="10"/>
          </p:nvPr>
        </p:nvSpPr>
        <p:spPr/>
        <p:txBody>
          <a:bodyPr/>
          <a:lstStyle/>
          <a:p>
            <a:fld id="{41F29BFB-7982-AC4D-A8A9-67CA38811157}" type="datetimeFigureOut">
              <a:rPr lang="en-US" smtClean="0"/>
              <a:t>10/12/18</a:t>
            </a:fld>
            <a:endParaRPr lang="en-US"/>
          </a:p>
        </p:txBody>
      </p:sp>
      <p:sp>
        <p:nvSpPr>
          <p:cNvPr id="5" name="Footer Placeholder 4">
            <a:extLst>
              <a:ext uri="{FF2B5EF4-FFF2-40B4-BE49-F238E27FC236}">
                <a16:creationId xmlns:a16="http://schemas.microsoft.com/office/drawing/2014/main" id="{500A03C4-1739-8946-B8FE-F6C2D741B2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EAFEA0-C6EA-2141-9D18-F89A9B1FCFD3}"/>
              </a:ext>
            </a:extLst>
          </p:cNvPr>
          <p:cNvSpPr>
            <a:spLocks noGrp="1"/>
          </p:cNvSpPr>
          <p:nvPr>
            <p:ph type="sldNum" sz="quarter" idx="12"/>
          </p:nvPr>
        </p:nvSpPr>
        <p:spPr/>
        <p:txBody>
          <a:bodyPr/>
          <a:lstStyle/>
          <a:p>
            <a:fld id="{9CFFC154-E785-C242-A531-4C28E9EEE9A1}" type="slidenum">
              <a:rPr lang="en-US" smtClean="0"/>
              <a:t>‹#›</a:t>
            </a:fld>
            <a:endParaRPr lang="en-US"/>
          </a:p>
        </p:txBody>
      </p:sp>
    </p:spTree>
    <p:extLst>
      <p:ext uri="{BB962C8B-B14F-4D97-AF65-F5344CB8AC3E}">
        <p14:creationId xmlns:p14="http://schemas.microsoft.com/office/powerpoint/2010/main" val="2227141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64976-42BF-C14F-8691-8D5CE22DB4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3247A-055B-7C41-910B-F4C711DBF89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9CBAB6B-65F0-DF4C-9161-B7018BD0B94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3955355-694E-1747-9EDE-531920E2CCEE}"/>
              </a:ext>
            </a:extLst>
          </p:cNvPr>
          <p:cNvSpPr>
            <a:spLocks noGrp="1"/>
          </p:cNvSpPr>
          <p:nvPr>
            <p:ph type="dt" sz="half" idx="10"/>
          </p:nvPr>
        </p:nvSpPr>
        <p:spPr/>
        <p:txBody>
          <a:bodyPr/>
          <a:lstStyle/>
          <a:p>
            <a:fld id="{41F29BFB-7982-AC4D-A8A9-67CA38811157}" type="datetimeFigureOut">
              <a:rPr lang="en-US" smtClean="0"/>
              <a:t>10/12/18</a:t>
            </a:fld>
            <a:endParaRPr lang="en-US"/>
          </a:p>
        </p:txBody>
      </p:sp>
      <p:sp>
        <p:nvSpPr>
          <p:cNvPr id="6" name="Footer Placeholder 5">
            <a:extLst>
              <a:ext uri="{FF2B5EF4-FFF2-40B4-BE49-F238E27FC236}">
                <a16:creationId xmlns:a16="http://schemas.microsoft.com/office/drawing/2014/main" id="{FB9C2F92-7AFF-664A-BF86-AB8B4C1A2E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970090-C63F-C041-BB78-467BD0904BAA}"/>
              </a:ext>
            </a:extLst>
          </p:cNvPr>
          <p:cNvSpPr>
            <a:spLocks noGrp="1"/>
          </p:cNvSpPr>
          <p:nvPr>
            <p:ph type="sldNum" sz="quarter" idx="12"/>
          </p:nvPr>
        </p:nvSpPr>
        <p:spPr/>
        <p:txBody>
          <a:bodyPr/>
          <a:lstStyle/>
          <a:p>
            <a:fld id="{9CFFC154-E785-C242-A531-4C28E9EEE9A1}" type="slidenum">
              <a:rPr lang="en-US" smtClean="0"/>
              <a:t>‹#›</a:t>
            </a:fld>
            <a:endParaRPr lang="en-US"/>
          </a:p>
        </p:txBody>
      </p:sp>
    </p:spTree>
    <p:extLst>
      <p:ext uri="{BB962C8B-B14F-4D97-AF65-F5344CB8AC3E}">
        <p14:creationId xmlns:p14="http://schemas.microsoft.com/office/powerpoint/2010/main" val="2185939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DF5A9-847C-D842-B4B7-26CB014FAC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E448E4-EC5A-074E-B8D2-E9FD426457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E2B7CD7-FE2E-564E-900A-B098D23950D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5010EC-8786-CD43-897B-52C982433F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3BF436F-0E60-9D47-AD0C-CD0B66C0F32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7AF6B84-847C-0945-9226-B033B8882191}"/>
              </a:ext>
            </a:extLst>
          </p:cNvPr>
          <p:cNvSpPr>
            <a:spLocks noGrp="1"/>
          </p:cNvSpPr>
          <p:nvPr>
            <p:ph type="dt" sz="half" idx="10"/>
          </p:nvPr>
        </p:nvSpPr>
        <p:spPr/>
        <p:txBody>
          <a:bodyPr/>
          <a:lstStyle/>
          <a:p>
            <a:fld id="{41F29BFB-7982-AC4D-A8A9-67CA38811157}" type="datetimeFigureOut">
              <a:rPr lang="en-US" smtClean="0"/>
              <a:t>10/12/18</a:t>
            </a:fld>
            <a:endParaRPr lang="en-US"/>
          </a:p>
        </p:txBody>
      </p:sp>
      <p:sp>
        <p:nvSpPr>
          <p:cNvPr id="8" name="Footer Placeholder 7">
            <a:extLst>
              <a:ext uri="{FF2B5EF4-FFF2-40B4-BE49-F238E27FC236}">
                <a16:creationId xmlns:a16="http://schemas.microsoft.com/office/drawing/2014/main" id="{1104A160-8DC6-BD4D-9694-71D62F3243C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B921B6E-30F8-5545-B83D-40F9233ED1A4}"/>
              </a:ext>
            </a:extLst>
          </p:cNvPr>
          <p:cNvSpPr>
            <a:spLocks noGrp="1"/>
          </p:cNvSpPr>
          <p:nvPr>
            <p:ph type="sldNum" sz="quarter" idx="12"/>
          </p:nvPr>
        </p:nvSpPr>
        <p:spPr/>
        <p:txBody>
          <a:bodyPr/>
          <a:lstStyle/>
          <a:p>
            <a:fld id="{9CFFC154-E785-C242-A531-4C28E9EEE9A1}" type="slidenum">
              <a:rPr lang="en-US" smtClean="0"/>
              <a:t>‹#›</a:t>
            </a:fld>
            <a:endParaRPr lang="en-US"/>
          </a:p>
        </p:txBody>
      </p:sp>
    </p:spTree>
    <p:extLst>
      <p:ext uri="{BB962C8B-B14F-4D97-AF65-F5344CB8AC3E}">
        <p14:creationId xmlns:p14="http://schemas.microsoft.com/office/powerpoint/2010/main" val="533309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D8179-1241-AE45-93F2-40CD0A7E654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BA0E74-C3CF-E849-BD50-8BEEE5409B9C}"/>
              </a:ext>
            </a:extLst>
          </p:cNvPr>
          <p:cNvSpPr>
            <a:spLocks noGrp="1"/>
          </p:cNvSpPr>
          <p:nvPr>
            <p:ph type="dt" sz="half" idx="10"/>
          </p:nvPr>
        </p:nvSpPr>
        <p:spPr/>
        <p:txBody>
          <a:bodyPr/>
          <a:lstStyle/>
          <a:p>
            <a:fld id="{41F29BFB-7982-AC4D-A8A9-67CA38811157}" type="datetimeFigureOut">
              <a:rPr lang="en-US" smtClean="0"/>
              <a:t>10/12/18</a:t>
            </a:fld>
            <a:endParaRPr lang="en-US"/>
          </a:p>
        </p:txBody>
      </p:sp>
      <p:sp>
        <p:nvSpPr>
          <p:cNvPr id="4" name="Footer Placeholder 3">
            <a:extLst>
              <a:ext uri="{FF2B5EF4-FFF2-40B4-BE49-F238E27FC236}">
                <a16:creationId xmlns:a16="http://schemas.microsoft.com/office/drawing/2014/main" id="{B77D8E6E-7DE5-D340-A633-BA84B83A2D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105274-5627-2A4B-8C86-2E9BFEF6D1C7}"/>
              </a:ext>
            </a:extLst>
          </p:cNvPr>
          <p:cNvSpPr>
            <a:spLocks noGrp="1"/>
          </p:cNvSpPr>
          <p:nvPr>
            <p:ph type="sldNum" sz="quarter" idx="12"/>
          </p:nvPr>
        </p:nvSpPr>
        <p:spPr/>
        <p:txBody>
          <a:bodyPr/>
          <a:lstStyle/>
          <a:p>
            <a:fld id="{9CFFC154-E785-C242-A531-4C28E9EEE9A1}" type="slidenum">
              <a:rPr lang="en-US" smtClean="0"/>
              <a:t>‹#›</a:t>
            </a:fld>
            <a:endParaRPr lang="en-US"/>
          </a:p>
        </p:txBody>
      </p:sp>
    </p:spTree>
    <p:extLst>
      <p:ext uri="{BB962C8B-B14F-4D97-AF65-F5344CB8AC3E}">
        <p14:creationId xmlns:p14="http://schemas.microsoft.com/office/powerpoint/2010/main" val="2378247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606A83-0B35-8E4C-9570-518FFAC9B00D}"/>
              </a:ext>
            </a:extLst>
          </p:cNvPr>
          <p:cNvSpPr>
            <a:spLocks noGrp="1"/>
          </p:cNvSpPr>
          <p:nvPr>
            <p:ph type="dt" sz="half" idx="10"/>
          </p:nvPr>
        </p:nvSpPr>
        <p:spPr/>
        <p:txBody>
          <a:bodyPr/>
          <a:lstStyle/>
          <a:p>
            <a:fld id="{41F29BFB-7982-AC4D-A8A9-67CA38811157}" type="datetimeFigureOut">
              <a:rPr lang="en-US" smtClean="0"/>
              <a:t>10/12/18</a:t>
            </a:fld>
            <a:endParaRPr lang="en-US"/>
          </a:p>
        </p:txBody>
      </p:sp>
      <p:sp>
        <p:nvSpPr>
          <p:cNvPr id="3" name="Footer Placeholder 2">
            <a:extLst>
              <a:ext uri="{FF2B5EF4-FFF2-40B4-BE49-F238E27FC236}">
                <a16:creationId xmlns:a16="http://schemas.microsoft.com/office/drawing/2014/main" id="{4DAC46E4-9918-3F4C-8840-81A5AB5500E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75799D-5918-BF43-98BF-BA7D5E82BADE}"/>
              </a:ext>
            </a:extLst>
          </p:cNvPr>
          <p:cNvSpPr>
            <a:spLocks noGrp="1"/>
          </p:cNvSpPr>
          <p:nvPr>
            <p:ph type="sldNum" sz="quarter" idx="12"/>
          </p:nvPr>
        </p:nvSpPr>
        <p:spPr/>
        <p:txBody>
          <a:bodyPr/>
          <a:lstStyle/>
          <a:p>
            <a:fld id="{9CFFC154-E785-C242-A531-4C28E9EEE9A1}" type="slidenum">
              <a:rPr lang="en-US" smtClean="0"/>
              <a:t>‹#›</a:t>
            </a:fld>
            <a:endParaRPr lang="en-US"/>
          </a:p>
        </p:txBody>
      </p:sp>
    </p:spTree>
    <p:extLst>
      <p:ext uri="{BB962C8B-B14F-4D97-AF65-F5344CB8AC3E}">
        <p14:creationId xmlns:p14="http://schemas.microsoft.com/office/powerpoint/2010/main" val="888905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66FEE-1474-2A4D-BC65-288782F8CB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BA92D7B-4F41-274F-8DC6-7F6AE692C7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91B06F-B527-A34E-918C-80A4640FDE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C7C4C06-5D16-9E44-B788-41F5CFE3A80F}"/>
              </a:ext>
            </a:extLst>
          </p:cNvPr>
          <p:cNvSpPr>
            <a:spLocks noGrp="1"/>
          </p:cNvSpPr>
          <p:nvPr>
            <p:ph type="dt" sz="half" idx="10"/>
          </p:nvPr>
        </p:nvSpPr>
        <p:spPr/>
        <p:txBody>
          <a:bodyPr/>
          <a:lstStyle/>
          <a:p>
            <a:fld id="{41F29BFB-7982-AC4D-A8A9-67CA38811157}" type="datetimeFigureOut">
              <a:rPr lang="en-US" smtClean="0"/>
              <a:t>10/12/18</a:t>
            </a:fld>
            <a:endParaRPr lang="en-US"/>
          </a:p>
        </p:txBody>
      </p:sp>
      <p:sp>
        <p:nvSpPr>
          <p:cNvPr id="6" name="Footer Placeholder 5">
            <a:extLst>
              <a:ext uri="{FF2B5EF4-FFF2-40B4-BE49-F238E27FC236}">
                <a16:creationId xmlns:a16="http://schemas.microsoft.com/office/drawing/2014/main" id="{3D1A5F20-838F-8D4E-97E6-9D0D819E1C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FD1C66-75B8-1D4A-96CE-7513404190B5}"/>
              </a:ext>
            </a:extLst>
          </p:cNvPr>
          <p:cNvSpPr>
            <a:spLocks noGrp="1"/>
          </p:cNvSpPr>
          <p:nvPr>
            <p:ph type="sldNum" sz="quarter" idx="12"/>
          </p:nvPr>
        </p:nvSpPr>
        <p:spPr/>
        <p:txBody>
          <a:bodyPr/>
          <a:lstStyle/>
          <a:p>
            <a:fld id="{9CFFC154-E785-C242-A531-4C28E9EEE9A1}" type="slidenum">
              <a:rPr lang="en-US" smtClean="0"/>
              <a:t>‹#›</a:t>
            </a:fld>
            <a:endParaRPr lang="en-US"/>
          </a:p>
        </p:txBody>
      </p:sp>
    </p:spTree>
    <p:extLst>
      <p:ext uri="{BB962C8B-B14F-4D97-AF65-F5344CB8AC3E}">
        <p14:creationId xmlns:p14="http://schemas.microsoft.com/office/powerpoint/2010/main" val="1941841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C5D2B-4238-364C-87E8-B60C36DD43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74A29F-0252-F049-BB25-0EF7976857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3A006DC-CB2A-DF42-9975-F0B6BFE1D3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1B1A21F-B100-3040-8D5B-7FA0CF3CC8C7}"/>
              </a:ext>
            </a:extLst>
          </p:cNvPr>
          <p:cNvSpPr>
            <a:spLocks noGrp="1"/>
          </p:cNvSpPr>
          <p:nvPr>
            <p:ph type="dt" sz="half" idx="10"/>
          </p:nvPr>
        </p:nvSpPr>
        <p:spPr/>
        <p:txBody>
          <a:bodyPr/>
          <a:lstStyle/>
          <a:p>
            <a:fld id="{41F29BFB-7982-AC4D-A8A9-67CA38811157}" type="datetimeFigureOut">
              <a:rPr lang="en-US" smtClean="0"/>
              <a:t>10/12/18</a:t>
            </a:fld>
            <a:endParaRPr lang="en-US"/>
          </a:p>
        </p:txBody>
      </p:sp>
      <p:sp>
        <p:nvSpPr>
          <p:cNvPr id="6" name="Footer Placeholder 5">
            <a:extLst>
              <a:ext uri="{FF2B5EF4-FFF2-40B4-BE49-F238E27FC236}">
                <a16:creationId xmlns:a16="http://schemas.microsoft.com/office/drawing/2014/main" id="{5B010CF9-2DD8-9E41-89D8-DE36773C23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6F11DB-167A-D443-BED6-2458E1DA1DFD}"/>
              </a:ext>
            </a:extLst>
          </p:cNvPr>
          <p:cNvSpPr>
            <a:spLocks noGrp="1"/>
          </p:cNvSpPr>
          <p:nvPr>
            <p:ph type="sldNum" sz="quarter" idx="12"/>
          </p:nvPr>
        </p:nvSpPr>
        <p:spPr/>
        <p:txBody>
          <a:bodyPr/>
          <a:lstStyle/>
          <a:p>
            <a:fld id="{9CFFC154-E785-C242-A531-4C28E9EEE9A1}" type="slidenum">
              <a:rPr lang="en-US" smtClean="0"/>
              <a:t>‹#›</a:t>
            </a:fld>
            <a:endParaRPr lang="en-US"/>
          </a:p>
        </p:txBody>
      </p:sp>
    </p:spTree>
    <p:extLst>
      <p:ext uri="{BB962C8B-B14F-4D97-AF65-F5344CB8AC3E}">
        <p14:creationId xmlns:p14="http://schemas.microsoft.com/office/powerpoint/2010/main" val="704533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34528-47A1-8F41-BC6D-83EF3D92E8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481205-EA39-064D-8870-DF3B372E0B3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C7536C-0B74-4346-9C2D-5D46B2B8D478}"/>
              </a:ext>
            </a:extLst>
          </p:cNvPr>
          <p:cNvSpPr>
            <a:spLocks noGrp="1"/>
          </p:cNvSpPr>
          <p:nvPr>
            <p:ph type="dt" sz="half" idx="10"/>
          </p:nvPr>
        </p:nvSpPr>
        <p:spPr/>
        <p:txBody>
          <a:bodyPr/>
          <a:lstStyle/>
          <a:p>
            <a:fld id="{41F29BFB-7982-AC4D-A8A9-67CA38811157}" type="datetimeFigureOut">
              <a:rPr lang="en-US" smtClean="0"/>
              <a:t>10/12/18</a:t>
            </a:fld>
            <a:endParaRPr lang="en-US"/>
          </a:p>
        </p:txBody>
      </p:sp>
      <p:sp>
        <p:nvSpPr>
          <p:cNvPr id="5" name="Footer Placeholder 4">
            <a:extLst>
              <a:ext uri="{FF2B5EF4-FFF2-40B4-BE49-F238E27FC236}">
                <a16:creationId xmlns:a16="http://schemas.microsoft.com/office/drawing/2014/main" id="{9FFEE914-5572-894A-BD41-2E33D660D3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F1B5E3-9926-2948-A811-6B60C8C75DBF}"/>
              </a:ext>
            </a:extLst>
          </p:cNvPr>
          <p:cNvSpPr>
            <a:spLocks noGrp="1"/>
          </p:cNvSpPr>
          <p:nvPr>
            <p:ph type="sldNum" sz="quarter" idx="12"/>
          </p:nvPr>
        </p:nvSpPr>
        <p:spPr/>
        <p:txBody>
          <a:bodyPr/>
          <a:lstStyle/>
          <a:p>
            <a:fld id="{9CFFC154-E785-C242-A531-4C28E9EEE9A1}" type="slidenum">
              <a:rPr lang="en-US" smtClean="0"/>
              <a:t>‹#›</a:t>
            </a:fld>
            <a:endParaRPr lang="en-US"/>
          </a:p>
        </p:txBody>
      </p:sp>
    </p:spTree>
    <p:extLst>
      <p:ext uri="{BB962C8B-B14F-4D97-AF65-F5344CB8AC3E}">
        <p14:creationId xmlns:p14="http://schemas.microsoft.com/office/powerpoint/2010/main" val="967022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9D191E-3136-AA48-81AF-D81F4CE791D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D63E2D-58CB-F44F-81C3-C4D52627CC9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2EDE0C-C519-6046-BC98-40686B819AD4}"/>
              </a:ext>
            </a:extLst>
          </p:cNvPr>
          <p:cNvSpPr>
            <a:spLocks noGrp="1"/>
          </p:cNvSpPr>
          <p:nvPr>
            <p:ph type="dt" sz="half" idx="10"/>
          </p:nvPr>
        </p:nvSpPr>
        <p:spPr/>
        <p:txBody>
          <a:bodyPr/>
          <a:lstStyle/>
          <a:p>
            <a:fld id="{41F29BFB-7982-AC4D-A8A9-67CA38811157}" type="datetimeFigureOut">
              <a:rPr lang="en-US" smtClean="0"/>
              <a:t>10/12/18</a:t>
            </a:fld>
            <a:endParaRPr lang="en-US"/>
          </a:p>
        </p:txBody>
      </p:sp>
      <p:sp>
        <p:nvSpPr>
          <p:cNvPr id="5" name="Footer Placeholder 4">
            <a:extLst>
              <a:ext uri="{FF2B5EF4-FFF2-40B4-BE49-F238E27FC236}">
                <a16:creationId xmlns:a16="http://schemas.microsoft.com/office/drawing/2014/main" id="{08A2BB74-D9B7-F24D-9340-1262C2154D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68A487-89F2-154B-9FCE-AA236D02DFC2}"/>
              </a:ext>
            </a:extLst>
          </p:cNvPr>
          <p:cNvSpPr>
            <a:spLocks noGrp="1"/>
          </p:cNvSpPr>
          <p:nvPr>
            <p:ph type="sldNum" sz="quarter" idx="12"/>
          </p:nvPr>
        </p:nvSpPr>
        <p:spPr/>
        <p:txBody>
          <a:bodyPr/>
          <a:lstStyle/>
          <a:p>
            <a:fld id="{9CFFC154-E785-C242-A531-4C28E9EEE9A1}" type="slidenum">
              <a:rPr lang="en-US" smtClean="0"/>
              <a:t>‹#›</a:t>
            </a:fld>
            <a:endParaRPr lang="en-US"/>
          </a:p>
        </p:txBody>
      </p:sp>
    </p:spTree>
    <p:extLst>
      <p:ext uri="{BB962C8B-B14F-4D97-AF65-F5344CB8AC3E}">
        <p14:creationId xmlns:p14="http://schemas.microsoft.com/office/powerpoint/2010/main" val="3410133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5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922EAD-B33C-8642-BBA3-42A7D51ECA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E65ADA-B7C5-1C42-A473-B42C0B49BF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200EE9-B24E-FE45-A9A1-742EA3854F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F29BFB-7982-AC4D-A8A9-67CA38811157}" type="datetimeFigureOut">
              <a:rPr lang="en-US" smtClean="0"/>
              <a:t>10/12/18</a:t>
            </a:fld>
            <a:endParaRPr lang="en-US"/>
          </a:p>
        </p:txBody>
      </p:sp>
      <p:sp>
        <p:nvSpPr>
          <p:cNvPr id="5" name="Footer Placeholder 4">
            <a:extLst>
              <a:ext uri="{FF2B5EF4-FFF2-40B4-BE49-F238E27FC236}">
                <a16:creationId xmlns:a16="http://schemas.microsoft.com/office/drawing/2014/main" id="{1731D3B6-4190-EF45-BAE2-125CAD89EB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8CF3583-E5AA-824D-A041-BB7A57F06C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FFC154-E785-C242-A531-4C28E9EEE9A1}" type="slidenum">
              <a:rPr lang="en-US" smtClean="0"/>
              <a:t>‹#›</a:t>
            </a:fld>
            <a:endParaRPr lang="en-US"/>
          </a:p>
        </p:txBody>
      </p:sp>
    </p:spTree>
    <p:extLst>
      <p:ext uri="{BB962C8B-B14F-4D97-AF65-F5344CB8AC3E}">
        <p14:creationId xmlns:p14="http://schemas.microsoft.com/office/powerpoint/2010/main" val="4285479143"/>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preserve.lehigh.edu/cgi/viewcontent.cgi?article=3823&amp;context=etd"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ecommons.cornell.edu/handle/1813/57183" TargetMode="External"/><Relationship Id="rId2" Type="http://schemas.openxmlformats.org/officeDocument/2006/relationships/hyperlink" Target="http://heritage.canadiana.ca/view/oocihm.lac_reel_c1220/7?r=0&amp;s=1"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albanyindiancommissioners.co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albanyindiancommissioners.com/"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BC39D-56C8-5348-B971-D79BA249ADDA}"/>
              </a:ext>
            </a:extLst>
          </p:cNvPr>
          <p:cNvSpPr>
            <a:spLocks noGrp="1"/>
          </p:cNvSpPr>
          <p:nvPr>
            <p:ph type="ctrTitle"/>
          </p:nvPr>
        </p:nvSpPr>
        <p:spPr>
          <a:blipFill>
            <a:blip r:embed="rId2">
              <a:alphaModFix amt="21000"/>
            </a:blip>
            <a:stretch>
              <a:fillRect/>
            </a:stretch>
          </a:blipFill>
        </p:spPr>
        <p:txBody>
          <a:bodyPr>
            <a:normAutofit fontScale="90000"/>
          </a:bodyPr>
          <a:lstStyle/>
          <a:p>
            <a:r>
              <a:rPr lang="en-US" b="1" dirty="0"/>
              <a:t>The Commissioners of the </a:t>
            </a:r>
            <a:br>
              <a:rPr lang="en-US" b="1" dirty="0"/>
            </a:br>
            <a:r>
              <a:rPr lang="en-US" b="1" dirty="0"/>
              <a:t>Indian Affairs at Albany and Their Growing Online Presence</a:t>
            </a:r>
            <a:endParaRPr lang="en-US" dirty="0"/>
          </a:p>
        </p:txBody>
      </p:sp>
      <p:sp>
        <p:nvSpPr>
          <p:cNvPr id="3" name="Subtitle 2">
            <a:extLst>
              <a:ext uri="{FF2B5EF4-FFF2-40B4-BE49-F238E27FC236}">
                <a16:creationId xmlns:a16="http://schemas.microsoft.com/office/drawing/2014/main" id="{67FF2D4D-8A63-3E42-8992-D125D040CB20}"/>
              </a:ext>
            </a:extLst>
          </p:cNvPr>
          <p:cNvSpPr>
            <a:spLocks noGrp="1"/>
          </p:cNvSpPr>
          <p:nvPr>
            <p:ph type="subTitle" idx="1"/>
          </p:nvPr>
        </p:nvSpPr>
        <p:spPr/>
        <p:txBody>
          <a:bodyPr>
            <a:normAutofit/>
          </a:bodyPr>
          <a:lstStyle/>
          <a:p>
            <a:r>
              <a:rPr lang="en-US" b="1" dirty="0"/>
              <a:t>Ann H. Hunter, Independent Scholar</a:t>
            </a:r>
          </a:p>
          <a:p>
            <a:r>
              <a:rPr lang="en-US" b="1" dirty="0"/>
              <a:t>Conference on Iroquois Research</a:t>
            </a:r>
          </a:p>
          <a:p>
            <a:r>
              <a:rPr lang="en-US" b="1" dirty="0"/>
              <a:t>October 2018</a:t>
            </a:r>
            <a:endParaRPr lang="en-US" dirty="0"/>
          </a:p>
          <a:p>
            <a:endParaRPr lang="en-US" dirty="0"/>
          </a:p>
        </p:txBody>
      </p:sp>
    </p:spTree>
    <p:extLst>
      <p:ext uri="{BB962C8B-B14F-4D97-AF65-F5344CB8AC3E}">
        <p14:creationId xmlns:p14="http://schemas.microsoft.com/office/powerpoint/2010/main" val="3772506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318E4-747E-4747-8119-435EE8347A5D}"/>
              </a:ext>
            </a:extLst>
          </p:cNvPr>
          <p:cNvSpPr>
            <a:spLocks noGrp="1"/>
          </p:cNvSpPr>
          <p:nvPr>
            <p:ph type="title"/>
          </p:nvPr>
        </p:nvSpPr>
        <p:spPr>
          <a:noFill/>
        </p:spPr>
        <p:txBody>
          <a:bodyPr/>
          <a:lstStyle/>
          <a:p>
            <a:pPr algn="ctr"/>
            <a:r>
              <a:rPr lang="en-US" b="1" dirty="0"/>
              <a:t>Thank You</a:t>
            </a:r>
            <a:r>
              <a:rPr lang="en-US" dirty="0"/>
              <a:t>	</a:t>
            </a:r>
          </a:p>
        </p:txBody>
      </p:sp>
      <p:sp>
        <p:nvSpPr>
          <p:cNvPr id="3" name="Content Placeholder 2">
            <a:extLst>
              <a:ext uri="{FF2B5EF4-FFF2-40B4-BE49-F238E27FC236}">
                <a16:creationId xmlns:a16="http://schemas.microsoft.com/office/drawing/2014/main" id="{B072D562-02F2-6341-9574-7FF615C3DC93}"/>
              </a:ext>
            </a:extLst>
          </p:cNvPr>
          <p:cNvSpPr>
            <a:spLocks noGrp="1"/>
          </p:cNvSpPr>
          <p:nvPr>
            <p:ph idx="1"/>
          </p:nvPr>
        </p:nvSpPr>
        <p:spPr/>
        <p:txBody>
          <a:bodyPr/>
          <a:lstStyle/>
          <a:p>
            <a:r>
              <a:rPr lang="en-US" dirty="0"/>
              <a:t>To the Seneca people whose land we are on,</a:t>
            </a:r>
          </a:p>
          <a:p>
            <a:r>
              <a:rPr lang="en-US" dirty="0"/>
              <a:t>To the organizers of the Conference on Iroquois Research,</a:t>
            </a:r>
          </a:p>
          <a:p>
            <a:r>
              <a:rPr lang="en-US" dirty="0"/>
              <a:t>To Jon Parmenter and Cornell University library for making high quality images of the commissioners’ records available,</a:t>
            </a:r>
          </a:p>
          <a:p>
            <a:r>
              <a:rPr lang="en-US" dirty="0"/>
              <a:t>To the clerks, copyists, librarians, archivists, microfilm technicians, digitizers and others who have enabled the records to survive through the centuries,</a:t>
            </a:r>
          </a:p>
          <a:p>
            <a:r>
              <a:rPr lang="en-US" dirty="0"/>
              <a:t>And to the audience for your interest in this subject.</a:t>
            </a:r>
          </a:p>
        </p:txBody>
      </p:sp>
    </p:spTree>
    <p:extLst>
      <p:ext uri="{BB962C8B-B14F-4D97-AF65-F5344CB8AC3E}">
        <p14:creationId xmlns:p14="http://schemas.microsoft.com/office/powerpoint/2010/main" val="2791945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A657E-4843-8442-BB5F-DCA4C8A8DFEF}"/>
              </a:ext>
            </a:extLst>
          </p:cNvPr>
          <p:cNvSpPr>
            <a:spLocks noGrp="1"/>
          </p:cNvSpPr>
          <p:nvPr>
            <p:ph type="title"/>
          </p:nvPr>
        </p:nvSpPr>
        <p:spPr>
          <a:xfrm>
            <a:off x="976008" y="266271"/>
            <a:ext cx="10515600" cy="784053"/>
          </a:xfrm>
          <a:noFill/>
        </p:spPr>
        <p:txBody>
          <a:bodyPr>
            <a:normAutofit/>
          </a:bodyPr>
          <a:lstStyle/>
          <a:p>
            <a:pPr algn="ctr"/>
            <a:r>
              <a:rPr lang="en-US" sz="3200" b="1" dirty="0"/>
              <a:t>Who Were the Commissioners of Indian Affairs?</a:t>
            </a:r>
          </a:p>
        </p:txBody>
      </p:sp>
      <p:sp>
        <p:nvSpPr>
          <p:cNvPr id="3" name="Content Placeholder 2">
            <a:extLst>
              <a:ext uri="{FF2B5EF4-FFF2-40B4-BE49-F238E27FC236}">
                <a16:creationId xmlns:a16="http://schemas.microsoft.com/office/drawing/2014/main" id="{2EC79392-76EE-0647-8853-6E9BC9E04083}"/>
              </a:ext>
            </a:extLst>
          </p:cNvPr>
          <p:cNvSpPr>
            <a:spLocks noGrp="1"/>
          </p:cNvSpPr>
          <p:nvPr>
            <p:ph idx="1"/>
          </p:nvPr>
        </p:nvSpPr>
        <p:spPr>
          <a:xfrm>
            <a:off x="976008" y="1329513"/>
            <a:ext cx="10515600" cy="5168563"/>
          </a:xfrm>
        </p:spPr>
        <p:txBody>
          <a:bodyPr>
            <a:normAutofit/>
          </a:bodyPr>
          <a:lstStyle/>
          <a:p>
            <a:pPr>
              <a:buFont typeface="Arial"/>
              <a:buChar char="•"/>
              <a:defRPr/>
            </a:pPr>
            <a:r>
              <a:rPr lang="en-US" sz="3200" dirty="0"/>
              <a:t>When Dutch traders first came to what is now  New York, they established diplomatic relations with the native peoples there. </a:t>
            </a:r>
          </a:p>
          <a:p>
            <a:pPr>
              <a:buFont typeface="Arial"/>
              <a:buChar char="•"/>
              <a:defRPr/>
            </a:pPr>
            <a:r>
              <a:rPr lang="en-US" sz="3200" dirty="0"/>
              <a:t>In the area around Manhattan, the West India Company took an aggressive approach that led to a series of wars.</a:t>
            </a:r>
          </a:p>
          <a:p>
            <a:pPr>
              <a:buFont typeface="Arial"/>
              <a:buChar char="•"/>
              <a:defRPr/>
            </a:pPr>
            <a:r>
              <a:rPr lang="en-US" sz="3200" dirty="0"/>
              <a:t>On the upper Hudson in the vicinity of what is now Albany, things developed differently. </a:t>
            </a:r>
          </a:p>
          <a:p>
            <a:pPr>
              <a:defRPr/>
            </a:pPr>
            <a:r>
              <a:rPr lang="en-US" sz="3200" dirty="0"/>
              <a:t>The Dutch did not have a strong military presence.</a:t>
            </a:r>
          </a:p>
          <a:p>
            <a:pPr>
              <a:buFont typeface="Arial"/>
              <a:buChar char="•"/>
              <a:defRPr/>
            </a:pPr>
            <a:r>
              <a:rPr lang="en-US" sz="3200" dirty="0"/>
              <a:t>All parties wanted to trade.</a:t>
            </a:r>
          </a:p>
          <a:p>
            <a:pPr>
              <a:buFont typeface="Arial"/>
              <a:buChar char="•"/>
              <a:defRPr/>
            </a:pPr>
            <a:endParaRPr lang="en-US" dirty="0"/>
          </a:p>
          <a:p>
            <a:pPr>
              <a:buFont typeface="Arial"/>
              <a:buChar char="•"/>
              <a:defRPr/>
            </a:pPr>
            <a:endParaRPr lang="en-US" dirty="0"/>
          </a:p>
          <a:p>
            <a:pPr>
              <a:buFont typeface="Arial"/>
              <a:buChar char="•"/>
              <a:defRPr/>
            </a:pPr>
            <a:endParaRPr lang="en-US" dirty="0"/>
          </a:p>
          <a:p>
            <a:endParaRPr lang="en-US" dirty="0"/>
          </a:p>
        </p:txBody>
      </p:sp>
    </p:spTree>
    <p:extLst>
      <p:ext uri="{BB962C8B-B14F-4D97-AF65-F5344CB8AC3E}">
        <p14:creationId xmlns:p14="http://schemas.microsoft.com/office/powerpoint/2010/main" val="1613029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A657E-4843-8442-BB5F-DCA4C8A8DFEF}"/>
              </a:ext>
            </a:extLst>
          </p:cNvPr>
          <p:cNvSpPr>
            <a:spLocks noGrp="1"/>
          </p:cNvSpPr>
          <p:nvPr>
            <p:ph type="title"/>
          </p:nvPr>
        </p:nvSpPr>
        <p:spPr>
          <a:xfrm>
            <a:off x="838200" y="365126"/>
            <a:ext cx="10515600" cy="627096"/>
          </a:xfrm>
        </p:spPr>
        <p:txBody>
          <a:bodyPr>
            <a:normAutofit/>
          </a:bodyPr>
          <a:lstStyle/>
          <a:p>
            <a:r>
              <a:rPr lang="en-US" sz="2000" b="1" dirty="0"/>
              <a:t>Who Were the Commissioners of Indian Affairs- cont.</a:t>
            </a:r>
          </a:p>
        </p:txBody>
      </p:sp>
      <p:sp>
        <p:nvSpPr>
          <p:cNvPr id="3" name="Content Placeholder 2">
            <a:extLst>
              <a:ext uri="{FF2B5EF4-FFF2-40B4-BE49-F238E27FC236}">
                <a16:creationId xmlns:a16="http://schemas.microsoft.com/office/drawing/2014/main" id="{2EC79392-76EE-0647-8853-6E9BC9E04083}"/>
              </a:ext>
            </a:extLst>
          </p:cNvPr>
          <p:cNvSpPr>
            <a:spLocks noGrp="1"/>
          </p:cNvSpPr>
          <p:nvPr>
            <p:ph idx="1"/>
          </p:nvPr>
        </p:nvSpPr>
        <p:spPr>
          <a:xfrm>
            <a:off x="838199" y="1173871"/>
            <a:ext cx="10630711" cy="5372843"/>
          </a:xfrm>
        </p:spPr>
        <p:txBody>
          <a:bodyPr>
            <a:normAutofit/>
          </a:bodyPr>
          <a:lstStyle/>
          <a:p>
            <a:pPr lvl="1">
              <a:defRPr/>
            </a:pPr>
            <a:endParaRPr lang="en-US" dirty="0"/>
          </a:p>
          <a:p>
            <a:pPr lvl="1">
              <a:defRPr/>
            </a:pPr>
            <a:r>
              <a:rPr lang="en-US" sz="3200" dirty="0"/>
              <a:t>Dutch traders and farmers learned the languages and diplomatic protocols required to trade and live in close proximity with their Mohawk, Mohican, Munsee, and Abenaki neighbors.</a:t>
            </a:r>
          </a:p>
          <a:p>
            <a:pPr lvl="1">
              <a:defRPr/>
            </a:pPr>
            <a:r>
              <a:rPr lang="en-US" sz="3200" dirty="0"/>
              <a:t>The Dutch became especially close allies with the Mohawks.</a:t>
            </a:r>
          </a:p>
          <a:p>
            <a:pPr lvl="1">
              <a:defRPr/>
            </a:pPr>
            <a:r>
              <a:rPr lang="en-US" sz="3200" dirty="0"/>
              <a:t>In many ways the Dutch villages functioned like another group of small communities in the networks of communities that were already there.</a:t>
            </a:r>
          </a:p>
          <a:p>
            <a:pPr marL="0" indent="0">
              <a:buNone/>
            </a:pPr>
            <a:endParaRPr lang="en-US" dirty="0"/>
          </a:p>
        </p:txBody>
      </p:sp>
    </p:spTree>
    <p:extLst>
      <p:ext uri="{BB962C8B-B14F-4D97-AF65-F5344CB8AC3E}">
        <p14:creationId xmlns:p14="http://schemas.microsoft.com/office/powerpoint/2010/main" val="4164896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A657E-4843-8442-BB5F-DCA4C8A8DFEF}"/>
              </a:ext>
            </a:extLst>
          </p:cNvPr>
          <p:cNvSpPr>
            <a:spLocks noGrp="1"/>
          </p:cNvSpPr>
          <p:nvPr>
            <p:ph type="title"/>
          </p:nvPr>
        </p:nvSpPr>
        <p:spPr>
          <a:xfrm>
            <a:off x="838200" y="365126"/>
            <a:ext cx="10515600" cy="627096"/>
          </a:xfrm>
        </p:spPr>
        <p:txBody>
          <a:bodyPr>
            <a:normAutofit/>
          </a:bodyPr>
          <a:lstStyle/>
          <a:p>
            <a:r>
              <a:rPr lang="en-US" sz="2000" b="1" dirty="0"/>
              <a:t>Who Were the Commissioners of Indian Affairs- cont.</a:t>
            </a:r>
          </a:p>
        </p:txBody>
      </p:sp>
      <p:sp>
        <p:nvSpPr>
          <p:cNvPr id="3" name="Content Placeholder 2">
            <a:extLst>
              <a:ext uri="{FF2B5EF4-FFF2-40B4-BE49-F238E27FC236}">
                <a16:creationId xmlns:a16="http://schemas.microsoft.com/office/drawing/2014/main" id="{2EC79392-76EE-0647-8853-6E9BC9E04083}"/>
              </a:ext>
            </a:extLst>
          </p:cNvPr>
          <p:cNvSpPr>
            <a:spLocks noGrp="1"/>
          </p:cNvSpPr>
          <p:nvPr>
            <p:ph idx="1"/>
          </p:nvPr>
        </p:nvSpPr>
        <p:spPr>
          <a:xfrm>
            <a:off x="838200" y="992222"/>
            <a:ext cx="10630711" cy="5372843"/>
          </a:xfrm>
        </p:spPr>
        <p:txBody>
          <a:bodyPr>
            <a:normAutofit/>
          </a:bodyPr>
          <a:lstStyle/>
          <a:p>
            <a:pPr marL="457200" lvl="1" indent="0">
              <a:buNone/>
              <a:defRPr/>
            </a:pPr>
            <a:endParaRPr lang="en-US" dirty="0"/>
          </a:p>
          <a:p>
            <a:pPr lvl="1">
              <a:buFont typeface="Arial"/>
              <a:buChar char="•"/>
              <a:defRPr/>
            </a:pPr>
            <a:r>
              <a:rPr lang="en-US" sz="2800" dirty="0"/>
              <a:t>The Dutch, Mohawks, and other groups interacted using indigenous practices: </a:t>
            </a:r>
          </a:p>
          <a:p>
            <a:pPr lvl="2">
              <a:buFont typeface="Arial"/>
              <a:buChar char="•"/>
              <a:defRPr/>
            </a:pPr>
            <a:r>
              <a:rPr lang="en-US" dirty="0"/>
              <a:t>Regular meetings to renew positive relations</a:t>
            </a:r>
          </a:p>
          <a:p>
            <a:pPr lvl="2">
              <a:buFont typeface="Arial"/>
              <a:buChar char="•"/>
              <a:defRPr/>
            </a:pPr>
            <a:r>
              <a:rPr lang="en-US" dirty="0"/>
              <a:t>Use of wampum, </a:t>
            </a:r>
          </a:p>
          <a:p>
            <a:pPr lvl="2">
              <a:buFont typeface="Arial"/>
              <a:buChar char="•"/>
              <a:defRPr/>
            </a:pPr>
            <a:r>
              <a:rPr lang="en-US" dirty="0"/>
              <a:t>Exchange of gifts;</a:t>
            </a:r>
          </a:p>
          <a:p>
            <a:pPr lvl="2">
              <a:buFont typeface="Arial"/>
              <a:buChar char="•"/>
              <a:defRPr/>
            </a:pPr>
            <a:r>
              <a:rPr lang="en-US" dirty="0"/>
              <a:t>Condolence rituals, </a:t>
            </a:r>
          </a:p>
          <a:p>
            <a:pPr lvl="2">
              <a:buFont typeface="Arial"/>
              <a:buChar char="•"/>
              <a:defRPr/>
            </a:pPr>
            <a:r>
              <a:rPr lang="en-US" dirty="0"/>
              <a:t>Honorary kinship terms like brother, father, “child of this government,”</a:t>
            </a:r>
          </a:p>
          <a:p>
            <a:pPr lvl="2">
              <a:buFont typeface="Arial"/>
              <a:buChar char="•"/>
              <a:defRPr/>
            </a:pPr>
            <a:r>
              <a:rPr lang="en-US" dirty="0"/>
              <a:t>Formal procedures for ensuring that people from different groups listened to each other, considered what the other side had said, and repeated it before responding.</a:t>
            </a:r>
          </a:p>
          <a:p>
            <a:pPr lvl="1">
              <a:buFont typeface="Arial"/>
              <a:buChar char="•"/>
              <a:defRPr/>
            </a:pPr>
            <a:r>
              <a:rPr lang="en-US" sz="2800" dirty="0"/>
              <a:t>Dutch court officials added the European practice of keeping written records of the more important meetings.</a:t>
            </a:r>
          </a:p>
          <a:p>
            <a:pPr lvl="1">
              <a:buFont typeface="Arial"/>
              <a:buChar char="•"/>
              <a:defRPr/>
            </a:pPr>
            <a:endParaRPr lang="en-US" dirty="0"/>
          </a:p>
          <a:p>
            <a:pPr marL="0" indent="0">
              <a:buNone/>
            </a:pPr>
            <a:endParaRPr lang="en-US" dirty="0"/>
          </a:p>
        </p:txBody>
      </p:sp>
    </p:spTree>
    <p:extLst>
      <p:ext uri="{BB962C8B-B14F-4D97-AF65-F5344CB8AC3E}">
        <p14:creationId xmlns:p14="http://schemas.microsoft.com/office/powerpoint/2010/main" val="2464860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A657E-4843-8442-BB5F-DCA4C8A8DFEF}"/>
              </a:ext>
            </a:extLst>
          </p:cNvPr>
          <p:cNvSpPr>
            <a:spLocks noGrp="1"/>
          </p:cNvSpPr>
          <p:nvPr>
            <p:ph type="title"/>
          </p:nvPr>
        </p:nvSpPr>
        <p:spPr>
          <a:xfrm>
            <a:off x="838200" y="365126"/>
            <a:ext cx="10515600" cy="802194"/>
          </a:xfrm>
        </p:spPr>
        <p:txBody>
          <a:bodyPr>
            <a:normAutofit/>
          </a:bodyPr>
          <a:lstStyle/>
          <a:p>
            <a:r>
              <a:rPr lang="en-US" sz="2000" b="1" dirty="0"/>
              <a:t>Who Were the Commissioners of Indian Affairs- cont.</a:t>
            </a:r>
          </a:p>
        </p:txBody>
      </p:sp>
      <p:sp>
        <p:nvSpPr>
          <p:cNvPr id="3" name="Content Placeholder 2">
            <a:extLst>
              <a:ext uri="{FF2B5EF4-FFF2-40B4-BE49-F238E27FC236}">
                <a16:creationId xmlns:a16="http://schemas.microsoft.com/office/drawing/2014/main" id="{2EC79392-76EE-0647-8853-6E9BC9E04083}"/>
              </a:ext>
            </a:extLst>
          </p:cNvPr>
          <p:cNvSpPr>
            <a:spLocks noGrp="1"/>
          </p:cNvSpPr>
          <p:nvPr>
            <p:ph idx="1"/>
          </p:nvPr>
        </p:nvSpPr>
        <p:spPr>
          <a:xfrm>
            <a:off x="838199" y="1167319"/>
            <a:ext cx="10679349" cy="4854101"/>
          </a:xfrm>
        </p:spPr>
        <p:txBody>
          <a:bodyPr>
            <a:normAutofit/>
          </a:bodyPr>
          <a:lstStyle/>
          <a:p>
            <a:pPr>
              <a:buFont typeface="Arial"/>
              <a:buChar char="•"/>
              <a:defRPr/>
            </a:pPr>
            <a:r>
              <a:rPr lang="en-US" dirty="0"/>
              <a:t>When the English took power in 1664, they relied on Dutch traders as interpreters and diplomats to forge their own agreements with the Iroquois and other groups.</a:t>
            </a:r>
          </a:p>
          <a:p>
            <a:pPr>
              <a:buFont typeface="Arial"/>
              <a:buChar char="•"/>
              <a:defRPr/>
            </a:pPr>
            <a:r>
              <a:rPr lang="en-US" dirty="0"/>
              <a:t>After a brief shift back to Dutch rule in 1673-1674, Sir Edmund Andros took power for the English again.</a:t>
            </a:r>
          </a:p>
          <a:p>
            <a:r>
              <a:rPr lang="en-US" dirty="0"/>
              <a:t>Andros used Albany officials as his agents to renew the English relationship with the Iroquois and other groups.</a:t>
            </a:r>
          </a:p>
          <a:p>
            <a:r>
              <a:rPr lang="en-US" dirty="0"/>
              <a:t>Andros appointed Robert Livingston as Secretary of Indian Affairs to keep systematic records and translate them into English from Dutch.</a:t>
            </a:r>
          </a:p>
          <a:p>
            <a:r>
              <a:rPr lang="en-US" dirty="0"/>
              <a:t>Thus began the official records of Indian Affairs, which start in 1677.</a:t>
            </a:r>
          </a:p>
          <a:p>
            <a:pPr>
              <a:buFont typeface="Arial"/>
              <a:buChar char="•"/>
              <a:defRPr/>
            </a:pPr>
            <a:endParaRPr lang="en-US" dirty="0"/>
          </a:p>
          <a:p>
            <a:endParaRPr lang="en-US" dirty="0"/>
          </a:p>
        </p:txBody>
      </p:sp>
    </p:spTree>
    <p:extLst>
      <p:ext uri="{BB962C8B-B14F-4D97-AF65-F5344CB8AC3E}">
        <p14:creationId xmlns:p14="http://schemas.microsoft.com/office/powerpoint/2010/main" val="3358217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CA9FB-E47A-8242-9E9B-76981DB26624}"/>
              </a:ext>
            </a:extLst>
          </p:cNvPr>
          <p:cNvSpPr>
            <a:spLocks noGrp="1"/>
          </p:cNvSpPr>
          <p:nvPr>
            <p:ph type="title"/>
          </p:nvPr>
        </p:nvSpPr>
        <p:spPr>
          <a:xfrm>
            <a:off x="838200" y="365126"/>
            <a:ext cx="10515600" cy="685462"/>
          </a:xfrm>
        </p:spPr>
        <p:txBody>
          <a:bodyPr>
            <a:normAutofit fontScale="90000"/>
          </a:bodyPr>
          <a:lstStyle/>
          <a:p>
            <a:r>
              <a:rPr lang="en-US" sz="2000" b="1" dirty="0"/>
              <a:t>Who Were the Commissioners of Indian Affairs- cont.</a:t>
            </a:r>
            <a:r>
              <a:rPr lang="en-US" dirty="0"/>
              <a:t>	</a:t>
            </a:r>
          </a:p>
        </p:txBody>
      </p:sp>
      <p:sp>
        <p:nvSpPr>
          <p:cNvPr id="3" name="Content Placeholder 2">
            <a:extLst>
              <a:ext uri="{FF2B5EF4-FFF2-40B4-BE49-F238E27FC236}">
                <a16:creationId xmlns:a16="http://schemas.microsoft.com/office/drawing/2014/main" id="{BA89D72C-9D69-E84B-8E4F-41850A456300}"/>
              </a:ext>
            </a:extLst>
          </p:cNvPr>
          <p:cNvSpPr>
            <a:spLocks noGrp="1"/>
          </p:cNvSpPr>
          <p:nvPr>
            <p:ph idx="1"/>
          </p:nvPr>
        </p:nvSpPr>
        <p:spPr>
          <a:xfrm>
            <a:off x="838199" y="1183598"/>
            <a:ext cx="10620983" cy="5275567"/>
          </a:xfrm>
        </p:spPr>
        <p:txBody>
          <a:bodyPr>
            <a:normAutofit fontScale="92500" lnSpcReduction="20000"/>
          </a:bodyPr>
          <a:lstStyle/>
          <a:p>
            <a:r>
              <a:rPr lang="en-US" dirty="0"/>
              <a:t>In 1686, Albany’s charter gave it a monopoly on the Indian trade, ensuring that Albany officials maintained economic as well as diplomatic ties to native people.</a:t>
            </a:r>
          </a:p>
          <a:p>
            <a:r>
              <a:rPr lang="en-US" dirty="0"/>
              <a:t>In 1696, Governor Benjamin Fletcher appointed New York’s first official commissioners of Indian Affairs. All of them were Dutch officials from Albany.</a:t>
            </a:r>
          </a:p>
          <a:p>
            <a:r>
              <a:rPr lang="en-US" dirty="0"/>
              <a:t>Subsequent governors continued the practice and the group became known as the ”Commissioners of the Indian Affairs at Albany” with occasional variations.</a:t>
            </a:r>
          </a:p>
          <a:p>
            <a:r>
              <a:rPr lang="en-US" dirty="0"/>
              <a:t>The number of members varied, but most continued to be chosen from Albany Dutch families.</a:t>
            </a:r>
          </a:p>
          <a:p>
            <a:r>
              <a:rPr lang="en-US" dirty="0"/>
              <a:t>They were charged with representing the British interest, but in practice they continued to see things from Albany’s point of view, which </a:t>
            </a:r>
          </a:p>
          <a:p>
            <a:pPr lvl="1"/>
            <a:r>
              <a:rPr lang="en-US" dirty="0"/>
              <a:t>Reflected generations of close relationships with native people, </a:t>
            </a:r>
          </a:p>
          <a:p>
            <a:pPr lvl="1"/>
            <a:r>
              <a:rPr lang="en-US" dirty="0"/>
              <a:t>Prioritized the well being of their citizens more than advancing the cause of empire.</a:t>
            </a:r>
          </a:p>
          <a:p>
            <a:endParaRPr lang="en-US" dirty="0"/>
          </a:p>
        </p:txBody>
      </p:sp>
    </p:spTree>
    <p:extLst>
      <p:ext uri="{BB962C8B-B14F-4D97-AF65-F5344CB8AC3E}">
        <p14:creationId xmlns:p14="http://schemas.microsoft.com/office/powerpoint/2010/main" val="2407691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CA9FB-E47A-8242-9E9B-76981DB26624}"/>
              </a:ext>
            </a:extLst>
          </p:cNvPr>
          <p:cNvSpPr>
            <a:spLocks noGrp="1"/>
          </p:cNvSpPr>
          <p:nvPr>
            <p:ph type="title"/>
          </p:nvPr>
        </p:nvSpPr>
        <p:spPr>
          <a:xfrm>
            <a:off x="838200" y="365126"/>
            <a:ext cx="10515600" cy="529820"/>
          </a:xfrm>
        </p:spPr>
        <p:txBody>
          <a:bodyPr>
            <a:normAutofit fontScale="90000"/>
          </a:bodyPr>
          <a:lstStyle/>
          <a:p>
            <a:r>
              <a:rPr lang="en-US" sz="2000" b="1" dirty="0"/>
              <a:t>Who Were the Commissioners of Indian Affairs – cont.</a:t>
            </a:r>
            <a:r>
              <a:rPr lang="en-US" dirty="0"/>
              <a:t>	</a:t>
            </a:r>
          </a:p>
        </p:txBody>
      </p:sp>
      <p:sp>
        <p:nvSpPr>
          <p:cNvPr id="3" name="Content Placeholder 2">
            <a:extLst>
              <a:ext uri="{FF2B5EF4-FFF2-40B4-BE49-F238E27FC236}">
                <a16:creationId xmlns:a16="http://schemas.microsoft.com/office/drawing/2014/main" id="{BA89D72C-9D69-E84B-8E4F-41850A456300}"/>
              </a:ext>
            </a:extLst>
          </p:cNvPr>
          <p:cNvSpPr>
            <a:spLocks noGrp="1"/>
          </p:cNvSpPr>
          <p:nvPr>
            <p:ph idx="1"/>
          </p:nvPr>
        </p:nvSpPr>
        <p:spPr>
          <a:xfrm>
            <a:off x="838200" y="1076595"/>
            <a:ext cx="10515600" cy="5246383"/>
          </a:xfrm>
        </p:spPr>
        <p:txBody>
          <a:bodyPr>
            <a:normAutofit/>
          </a:bodyPr>
          <a:lstStyle/>
          <a:p>
            <a:r>
              <a:rPr lang="en-US" dirty="0"/>
              <a:t>The Commissioners of Indian Affairs functioned until 1755, when the British replaced them with a centralized Indian Department that reported directly to the British Crown instead of to New York.</a:t>
            </a:r>
          </a:p>
          <a:p>
            <a:r>
              <a:rPr lang="en-US" dirty="0"/>
              <a:t>Sir William Johnson, long a critic of the Dutch commissioners, finally realized his long held goal of replacing them when he became Superintendent of Indian Affairs for the Northern Colonies.</a:t>
            </a:r>
          </a:p>
          <a:p>
            <a:r>
              <a:rPr lang="en-US" dirty="0"/>
              <a:t>He took possession of the records, which by then were organized into four volumes of “minute books.”</a:t>
            </a:r>
          </a:p>
          <a:p>
            <a:endParaRPr lang="en-US" dirty="0"/>
          </a:p>
          <a:p>
            <a:endParaRPr lang="en-US" dirty="0"/>
          </a:p>
          <a:p>
            <a:endParaRPr lang="en-US" dirty="0"/>
          </a:p>
        </p:txBody>
      </p:sp>
    </p:spTree>
    <p:extLst>
      <p:ext uri="{BB962C8B-B14F-4D97-AF65-F5344CB8AC3E}">
        <p14:creationId xmlns:p14="http://schemas.microsoft.com/office/powerpoint/2010/main" val="1517429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FC207-3127-3242-BC32-C0ED91ECE5BE}"/>
              </a:ext>
            </a:extLst>
          </p:cNvPr>
          <p:cNvSpPr>
            <a:spLocks noGrp="1"/>
          </p:cNvSpPr>
          <p:nvPr>
            <p:ph type="title"/>
          </p:nvPr>
        </p:nvSpPr>
        <p:spPr/>
        <p:txBody>
          <a:bodyPr/>
          <a:lstStyle/>
          <a:p>
            <a:pPr algn="ctr"/>
            <a:r>
              <a:rPr lang="en-US" sz="2800" b="1" dirty="0"/>
              <a:t>History of the Records</a:t>
            </a:r>
            <a:r>
              <a:rPr lang="en-US" dirty="0"/>
              <a:t>	</a:t>
            </a:r>
          </a:p>
        </p:txBody>
      </p:sp>
      <p:sp>
        <p:nvSpPr>
          <p:cNvPr id="3" name="Content Placeholder 2">
            <a:extLst>
              <a:ext uri="{FF2B5EF4-FFF2-40B4-BE49-F238E27FC236}">
                <a16:creationId xmlns:a16="http://schemas.microsoft.com/office/drawing/2014/main" id="{1EE99A56-6992-834E-A57D-F3C8671B0D33}"/>
              </a:ext>
            </a:extLst>
          </p:cNvPr>
          <p:cNvSpPr>
            <a:spLocks noGrp="1"/>
          </p:cNvSpPr>
          <p:nvPr>
            <p:ph idx="1"/>
          </p:nvPr>
        </p:nvSpPr>
        <p:spPr/>
        <p:txBody>
          <a:bodyPr>
            <a:normAutofit/>
          </a:bodyPr>
          <a:lstStyle/>
          <a:p>
            <a:r>
              <a:rPr lang="en-US" dirty="0"/>
              <a:t>When the Johnson family fled to Canada at the beginning of the American Revolution, they took the records with them.</a:t>
            </a:r>
          </a:p>
          <a:p>
            <a:r>
              <a:rPr lang="en-US" dirty="0"/>
              <a:t>If the records had been left behind, they would likely be in the NYS Archives. Or they might have burned in the 1911 fire.</a:t>
            </a:r>
          </a:p>
          <a:p>
            <a:r>
              <a:rPr lang="en-US" dirty="0"/>
              <a:t>Instead they remained in the custody of the British Indian Department and then Canada’s Department of Indian Affairs.</a:t>
            </a:r>
          </a:p>
          <a:p>
            <a:r>
              <a:rPr lang="en-US" dirty="0"/>
              <a:t>In 1907 they were transferred to Canada’s National Archives. </a:t>
            </a:r>
          </a:p>
        </p:txBody>
      </p:sp>
    </p:spTree>
    <p:extLst>
      <p:ext uri="{BB962C8B-B14F-4D97-AF65-F5344CB8AC3E}">
        <p14:creationId xmlns:p14="http://schemas.microsoft.com/office/powerpoint/2010/main" val="3140182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FC207-3127-3242-BC32-C0ED91ECE5BE}"/>
              </a:ext>
            </a:extLst>
          </p:cNvPr>
          <p:cNvSpPr>
            <a:spLocks noGrp="1"/>
          </p:cNvSpPr>
          <p:nvPr>
            <p:ph type="title"/>
          </p:nvPr>
        </p:nvSpPr>
        <p:spPr>
          <a:xfrm>
            <a:off x="838200" y="365126"/>
            <a:ext cx="10515600" cy="763284"/>
          </a:xfrm>
        </p:spPr>
        <p:txBody>
          <a:bodyPr/>
          <a:lstStyle/>
          <a:p>
            <a:r>
              <a:rPr lang="en-US" sz="2000" b="1" dirty="0"/>
              <a:t>History of the Records, cont.</a:t>
            </a:r>
            <a:r>
              <a:rPr lang="en-US" dirty="0"/>
              <a:t>	</a:t>
            </a:r>
          </a:p>
        </p:txBody>
      </p:sp>
      <p:sp>
        <p:nvSpPr>
          <p:cNvPr id="3" name="Content Placeholder 2">
            <a:extLst>
              <a:ext uri="{FF2B5EF4-FFF2-40B4-BE49-F238E27FC236}">
                <a16:creationId xmlns:a16="http://schemas.microsoft.com/office/drawing/2014/main" id="{1EE99A56-6992-834E-A57D-F3C8671B0D33}"/>
              </a:ext>
            </a:extLst>
          </p:cNvPr>
          <p:cNvSpPr>
            <a:spLocks noGrp="1"/>
          </p:cNvSpPr>
          <p:nvPr>
            <p:ph idx="1"/>
          </p:nvPr>
        </p:nvSpPr>
        <p:spPr>
          <a:xfrm>
            <a:off x="838200" y="1318998"/>
            <a:ext cx="10515600" cy="4351338"/>
          </a:xfrm>
        </p:spPr>
        <p:txBody>
          <a:bodyPr>
            <a:normAutofit fontScale="92500" lnSpcReduction="20000"/>
          </a:bodyPr>
          <a:lstStyle/>
          <a:p>
            <a:r>
              <a:rPr lang="en-US" dirty="0"/>
              <a:t>At some point before 1907 the first two volumes were lost, but before they were lost, someone took rough notes on them under the heading “Schedule of propositions made by the Indians and answers given to them, 1677-1714.” (Some think the first two books were lost earlier, but the style of the notes suggests they were written in the mid 19</a:t>
            </a:r>
            <a:r>
              <a:rPr lang="en-US" baseline="30000" dirty="0"/>
              <a:t>th</a:t>
            </a:r>
            <a:r>
              <a:rPr lang="en-US" dirty="0"/>
              <a:t> century.)</a:t>
            </a:r>
          </a:p>
          <a:p>
            <a:r>
              <a:rPr lang="en-US" dirty="0"/>
              <a:t>Copies of some portions (probably no more than 15-20%) were sent to England and later collected and printed in the </a:t>
            </a:r>
            <a:r>
              <a:rPr lang="en-US" i="1" dirty="0"/>
              <a:t>Documents Relative to the Colonial History of New York</a:t>
            </a:r>
          </a:p>
          <a:p>
            <a:r>
              <a:rPr lang="en-US" dirty="0"/>
              <a:t>Peter </a:t>
            </a:r>
            <a:r>
              <a:rPr lang="en-US" dirty="0" err="1"/>
              <a:t>Wraxall</a:t>
            </a:r>
            <a:r>
              <a:rPr lang="en-US" dirty="0"/>
              <a:t> made an </a:t>
            </a:r>
            <a:r>
              <a:rPr lang="en-US" i="1" dirty="0"/>
              <a:t>Abstraction</a:t>
            </a:r>
            <a:r>
              <a:rPr lang="en-US" dirty="0"/>
              <a:t> of the records through 1748.</a:t>
            </a:r>
          </a:p>
          <a:p>
            <a:r>
              <a:rPr lang="en-US" dirty="0"/>
              <a:t>The second two volumes, which cover the period from 1723-1748, and the ”Schedule of Propositions …” notes from the first two volumes were microfilmed in the 1950s.</a:t>
            </a:r>
          </a:p>
          <a:p>
            <a:r>
              <a:rPr lang="en-US" dirty="0"/>
              <a:t>Later the microfilm was digitized.</a:t>
            </a:r>
          </a:p>
          <a:p>
            <a:endParaRPr lang="en-US" dirty="0"/>
          </a:p>
        </p:txBody>
      </p:sp>
    </p:spTree>
    <p:extLst>
      <p:ext uri="{BB962C8B-B14F-4D97-AF65-F5344CB8AC3E}">
        <p14:creationId xmlns:p14="http://schemas.microsoft.com/office/powerpoint/2010/main" val="3701320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82D4E-4BAC-4D4C-9405-16A78D63E502}"/>
              </a:ext>
            </a:extLst>
          </p:cNvPr>
          <p:cNvSpPr>
            <a:spLocks noGrp="1"/>
          </p:cNvSpPr>
          <p:nvPr>
            <p:ph type="title"/>
          </p:nvPr>
        </p:nvSpPr>
        <p:spPr>
          <a:noFill/>
        </p:spPr>
        <p:txBody>
          <a:bodyPr/>
          <a:lstStyle/>
          <a:p>
            <a:pPr algn="ctr"/>
            <a:r>
              <a:rPr lang="en-US" b="1" dirty="0"/>
              <a:t>Use of the records</a:t>
            </a:r>
          </a:p>
        </p:txBody>
      </p:sp>
      <p:sp>
        <p:nvSpPr>
          <p:cNvPr id="3" name="Content Placeholder 2">
            <a:extLst>
              <a:ext uri="{FF2B5EF4-FFF2-40B4-BE49-F238E27FC236}">
                <a16:creationId xmlns:a16="http://schemas.microsoft.com/office/drawing/2014/main" id="{2629B1A0-61BF-3447-9FEB-98EAAA124811}"/>
              </a:ext>
            </a:extLst>
          </p:cNvPr>
          <p:cNvSpPr>
            <a:spLocks noGrp="1"/>
          </p:cNvSpPr>
          <p:nvPr>
            <p:ph idx="1"/>
          </p:nvPr>
        </p:nvSpPr>
        <p:spPr/>
        <p:txBody>
          <a:bodyPr>
            <a:normAutofit fontScale="92500" lnSpcReduction="10000"/>
          </a:bodyPr>
          <a:lstStyle/>
          <a:p>
            <a:r>
              <a:rPr lang="en-US" dirty="0"/>
              <a:t>The records have mainly been used by people writing full length histories of the Six Nations. </a:t>
            </a:r>
          </a:p>
          <a:p>
            <a:pPr lvl="1"/>
            <a:r>
              <a:rPr lang="en-US" dirty="0"/>
              <a:t>The book that makes the most use of the remaining original records is Jon Parmenter’s thesis, </a:t>
            </a:r>
            <a:r>
              <a:rPr lang="en-US" i="1" dirty="0"/>
              <a:t>At the Wood’s Edge: Iroquois Foreign Relations, 1727-1768.</a:t>
            </a:r>
            <a:endParaRPr lang="en-US" dirty="0"/>
          </a:p>
          <a:p>
            <a:pPr lvl="1"/>
            <a:r>
              <a:rPr lang="en-US" dirty="0"/>
              <a:t>His article, “</a:t>
            </a:r>
            <a:r>
              <a:rPr lang="en-US" dirty="0" err="1"/>
              <a:t>Onenwahatirighsi</a:t>
            </a:r>
            <a:r>
              <a:rPr lang="en-US" dirty="0"/>
              <a:t> Sa </a:t>
            </a:r>
            <a:r>
              <a:rPr lang="en-US" dirty="0" err="1"/>
              <a:t>Gentho</a:t>
            </a:r>
            <a:r>
              <a:rPr lang="en-US" dirty="0"/>
              <a:t> </a:t>
            </a:r>
            <a:r>
              <a:rPr lang="en-US" dirty="0" err="1"/>
              <a:t>Skaghnughtudigh</a:t>
            </a:r>
            <a:r>
              <a:rPr lang="en-US" dirty="0"/>
              <a:t>”: Reassessing Haudenosaunee Relations with the Albany Commissioners of Indian Affairs, 1723–1755 in Nancy L. Rhoden (ed.), </a:t>
            </a:r>
            <a:r>
              <a:rPr lang="en-US" i="1" dirty="0"/>
              <a:t>English Atlantics Revisited: Essays </a:t>
            </a:r>
            <a:r>
              <a:rPr lang="en-US" i="1" dirty="0" err="1"/>
              <a:t>Honouring</a:t>
            </a:r>
            <a:r>
              <a:rPr lang="en-US" i="1" dirty="0"/>
              <a:t> Ian K. Steele, </a:t>
            </a:r>
            <a:r>
              <a:rPr lang="en-US" dirty="0"/>
              <a:t>McGill-Queen’s University Press, 2007 is an excellent introduction to the commissioners themselves.</a:t>
            </a:r>
          </a:p>
          <a:p>
            <a:r>
              <a:rPr lang="en-US" dirty="0"/>
              <a:t> Thomas </a:t>
            </a:r>
            <a:r>
              <a:rPr lang="en-US" dirty="0" err="1"/>
              <a:t>Stahlhut’s</a:t>
            </a:r>
            <a:r>
              <a:rPr lang="en-US" dirty="0"/>
              <a:t> recent thesis, </a:t>
            </a:r>
            <a:r>
              <a:rPr lang="en-US" i="1" dirty="0">
                <a:hlinkClick r:id="rId2"/>
              </a:rPr>
              <a:t>Creating Borderlands Authorities: The Albany Commissioners for Indian Affairs and the Iroquois Nations, 1691-1755</a:t>
            </a:r>
            <a:r>
              <a:rPr lang="en-US" dirty="0"/>
              <a:t> examines how the Commissioners of Indian Affairs played a role in shaping international developments, both indigenous and European.</a:t>
            </a:r>
          </a:p>
          <a:p>
            <a:pPr marL="0" indent="0">
              <a:buNone/>
            </a:pPr>
            <a:endParaRPr lang="en-US" dirty="0"/>
          </a:p>
        </p:txBody>
      </p:sp>
    </p:spTree>
    <p:extLst>
      <p:ext uri="{BB962C8B-B14F-4D97-AF65-F5344CB8AC3E}">
        <p14:creationId xmlns:p14="http://schemas.microsoft.com/office/powerpoint/2010/main" val="2293834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82D4E-4BAC-4D4C-9405-16A78D63E502}"/>
              </a:ext>
            </a:extLst>
          </p:cNvPr>
          <p:cNvSpPr>
            <a:spLocks noGrp="1"/>
          </p:cNvSpPr>
          <p:nvPr>
            <p:ph type="title"/>
          </p:nvPr>
        </p:nvSpPr>
        <p:spPr>
          <a:noFill/>
        </p:spPr>
        <p:txBody>
          <a:bodyPr>
            <a:normAutofit/>
          </a:bodyPr>
          <a:lstStyle/>
          <a:p>
            <a:r>
              <a:rPr lang="en-US" sz="2000" b="1" dirty="0"/>
              <a:t>Uses of the records – cont.</a:t>
            </a:r>
          </a:p>
        </p:txBody>
      </p:sp>
      <p:sp>
        <p:nvSpPr>
          <p:cNvPr id="3" name="Content Placeholder 2">
            <a:extLst>
              <a:ext uri="{FF2B5EF4-FFF2-40B4-BE49-F238E27FC236}">
                <a16:creationId xmlns:a16="http://schemas.microsoft.com/office/drawing/2014/main" id="{2629B1A0-61BF-3447-9FEB-98EAAA124811}"/>
              </a:ext>
            </a:extLst>
          </p:cNvPr>
          <p:cNvSpPr>
            <a:spLocks noGrp="1"/>
          </p:cNvSpPr>
          <p:nvPr>
            <p:ph idx="1"/>
          </p:nvPr>
        </p:nvSpPr>
        <p:spPr>
          <a:xfrm>
            <a:off x="838200" y="1509311"/>
            <a:ext cx="10515600" cy="4667652"/>
          </a:xfrm>
        </p:spPr>
        <p:txBody>
          <a:bodyPr>
            <a:normAutofit fontScale="62500" lnSpcReduction="20000"/>
          </a:bodyPr>
          <a:lstStyle/>
          <a:p>
            <a:r>
              <a:rPr lang="en-US" sz="5100" dirty="0"/>
              <a:t>The commissioners’ records also contain much information that remains underused, especially on:</a:t>
            </a:r>
          </a:p>
          <a:p>
            <a:pPr lvl="1"/>
            <a:r>
              <a:rPr lang="en-US" sz="4000" dirty="0"/>
              <a:t>Kahnawake and the other communities that became the Seven Nations of Canada</a:t>
            </a:r>
          </a:p>
          <a:p>
            <a:pPr lvl="1"/>
            <a:r>
              <a:rPr lang="en-US" sz="4000" dirty="0"/>
              <a:t>The history of New York and Albany, including information on many individual Dutch settlers</a:t>
            </a:r>
          </a:p>
          <a:p>
            <a:pPr lvl="1"/>
            <a:r>
              <a:rPr lang="en-US" sz="4000" dirty="0"/>
              <a:t>The Mohicans, Schaghticoke, Abenaki, and other “Eastern Indians”</a:t>
            </a:r>
          </a:p>
          <a:p>
            <a:pPr lvl="1"/>
            <a:r>
              <a:rPr lang="en-US" sz="4000" dirty="0"/>
              <a:t>The migrations of native peoples during the 17</a:t>
            </a:r>
            <a:r>
              <a:rPr lang="en-US" sz="4000" baseline="30000" dirty="0"/>
              <a:t>th</a:t>
            </a:r>
            <a:r>
              <a:rPr lang="en-US" sz="4000" dirty="0"/>
              <a:t> and 18</a:t>
            </a:r>
            <a:r>
              <a:rPr lang="en-US" sz="4000" baseline="30000" dirty="0"/>
              <a:t>th</a:t>
            </a:r>
            <a:r>
              <a:rPr lang="en-US" sz="4000" dirty="0"/>
              <a:t> centuries</a:t>
            </a:r>
          </a:p>
          <a:p>
            <a:pPr lvl="1"/>
            <a:r>
              <a:rPr lang="en-US" sz="4000" dirty="0"/>
              <a:t>Trade</a:t>
            </a:r>
          </a:p>
          <a:p>
            <a:pPr lvl="1"/>
            <a:r>
              <a:rPr lang="en-US" sz="4000" dirty="0"/>
              <a:t>Slavery and captivity</a:t>
            </a:r>
          </a:p>
          <a:p>
            <a:pPr lvl="1"/>
            <a:endParaRPr lang="en-US" dirty="0"/>
          </a:p>
          <a:p>
            <a:r>
              <a:rPr lang="en-US" sz="5100" dirty="0"/>
              <a:t>Online access makes this information accessible to a wider range of scholars as well as the general public.</a:t>
            </a:r>
          </a:p>
          <a:p>
            <a:pPr marL="0" indent="0">
              <a:buNone/>
            </a:pPr>
            <a:endParaRPr lang="en-US" dirty="0"/>
          </a:p>
        </p:txBody>
      </p:sp>
    </p:spTree>
    <p:extLst>
      <p:ext uri="{BB962C8B-B14F-4D97-AF65-F5344CB8AC3E}">
        <p14:creationId xmlns:p14="http://schemas.microsoft.com/office/powerpoint/2010/main" val="2712231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82D4E-4BAC-4D4C-9405-16A78D63E502}"/>
              </a:ext>
            </a:extLst>
          </p:cNvPr>
          <p:cNvSpPr>
            <a:spLocks noGrp="1"/>
          </p:cNvSpPr>
          <p:nvPr>
            <p:ph type="title"/>
          </p:nvPr>
        </p:nvSpPr>
        <p:spPr/>
        <p:txBody>
          <a:bodyPr>
            <a:normAutofit/>
          </a:bodyPr>
          <a:lstStyle/>
          <a:p>
            <a:pPr algn="ctr"/>
            <a:r>
              <a:rPr lang="en-US" sz="3600" b="1" dirty="0"/>
              <a:t>Important Aspects of the Records</a:t>
            </a:r>
          </a:p>
        </p:txBody>
      </p:sp>
      <p:sp>
        <p:nvSpPr>
          <p:cNvPr id="3" name="Content Placeholder 2">
            <a:extLst>
              <a:ext uri="{FF2B5EF4-FFF2-40B4-BE49-F238E27FC236}">
                <a16:creationId xmlns:a16="http://schemas.microsoft.com/office/drawing/2014/main" id="{2629B1A0-61BF-3447-9FEB-98EAAA124811}"/>
              </a:ext>
            </a:extLst>
          </p:cNvPr>
          <p:cNvSpPr>
            <a:spLocks noGrp="1"/>
          </p:cNvSpPr>
          <p:nvPr>
            <p:ph idx="1"/>
          </p:nvPr>
        </p:nvSpPr>
        <p:spPr>
          <a:xfrm>
            <a:off x="838200" y="1767259"/>
            <a:ext cx="10515600" cy="4351338"/>
          </a:xfrm>
        </p:spPr>
        <p:txBody>
          <a:bodyPr>
            <a:normAutofit/>
          </a:bodyPr>
          <a:lstStyle/>
          <a:p>
            <a:r>
              <a:rPr lang="en-US" dirty="0"/>
              <a:t>They are a continuous record over time focused on native people.</a:t>
            </a:r>
          </a:p>
          <a:p>
            <a:r>
              <a:rPr lang="en-US" dirty="0"/>
              <a:t>They provide new perspectives on non-native people.</a:t>
            </a:r>
          </a:p>
          <a:p>
            <a:r>
              <a:rPr lang="en-US" dirty="0"/>
              <a:t>They include examples of how indigenous traditions functioned in </a:t>
            </a:r>
            <a:r>
              <a:rPr lang="en-US" i="1" dirty="0"/>
              <a:t>practice.</a:t>
            </a:r>
          </a:p>
          <a:p>
            <a:r>
              <a:rPr lang="en-US" dirty="0"/>
              <a:t>The records are full of stories:</a:t>
            </a:r>
          </a:p>
          <a:p>
            <a:pPr lvl="1"/>
            <a:r>
              <a:rPr lang="en-US" dirty="0"/>
              <a:t>Interesting characters come and go,</a:t>
            </a:r>
          </a:p>
          <a:p>
            <a:pPr lvl="1"/>
            <a:r>
              <a:rPr lang="en-US" dirty="0"/>
              <a:t>Plots take unexpected twists and turns,</a:t>
            </a:r>
          </a:p>
          <a:p>
            <a:pPr lvl="1"/>
            <a:r>
              <a:rPr lang="en-US" dirty="0"/>
              <a:t>Events are dramatic and sometimes tragic,</a:t>
            </a:r>
          </a:p>
          <a:p>
            <a:pPr lvl="1"/>
            <a:r>
              <a:rPr lang="en-US" dirty="0"/>
              <a:t>There are moments of comic relief.</a:t>
            </a:r>
          </a:p>
          <a:p>
            <a:endParaRPr lang="en-US"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728374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21D8C-3B93-BF4F-96E8-4958BEADA9C4}"/>
              </a:ext>
            </a:extLst>
          </p:cNvPr>
          <p:cNvSpPr>
            <a:spLocks noGrp="1"/>
          </p:cNvSpPr>
          <p:nvPr>
            <p:ph type="title"/>
          </p:nvPr>
        </p:nvSpPr>
        <p:spPr/>
        <p:txBody>
          <a:bodyPr>
            <a:normAutofit/>
          </a:bodyPr>
          <a:lstStyle/>
          <a:p>
            <a:pPr algn="ctr"/>
            <a:r>
              <a:rPr lang="en-US" sz="2800" b="1" dirty="0"/>
              <a:t>The Records Go Online</a:t>
            </a:r>
          </a:p>
        </p:txBody>
      </p:sp>
      <p:sp>
        <p:nvSpPr>
          <p:cNvPr id="3" name="Content Placeholder 2">
            <a:extLst>
              <a:ext uri="{FF2B5EF4-FFF2-40B4-BE49-F238E27FC236}">
                <a16:creationId xmlns:a16="http://schemas.microsoft.com/office/drawing/2014/main" id="{D6549F6A-3B33-FE45-9FF6-CEFFB32E4C27}"/>
              </a:ext>
            </a:extLst>
          </p:cNvPr>
          <p:cNvSpPr>
            <a:spLocks noGrp="1"/>
          </p:cNvSpPr>
          <p:nvPr>
            <p:ph idx="1"/>
          </p:nvPr>
        </p:nvSpPr>
        <p:spPr/>
        <p:txBody>
          <a:bodyPr>
            <a:normAutofit/>
          </a:bodyPr>
          <a:lstStyle/>
          <a:p>
            <a:r>
              <a:rPr lang="en-US" dirty="0"/>
              <a:t>Digitized images of the microfilm are now available online through two websites:</a:t>
            </a:r>
          </a:p>
          <a:p>
            <a:pPr lvl="1"/>
            <a:r>
              <a:rPr lang="en-US" dirty="0"/>
              <a:t>Heritage Canada: </a:t>
            </a:r>
            <a:r>
              <a:rPr lang="en-US" dirty="0">
                <a:hlinkClick r:id="rId2"/>
              </a:rPr>
              <a:t>http://heritage.canadiana.ca/view/oocihm.lac_reel_c1220/7?r=0&amp;s=1</a:t>
            </a:r>
            <a:r>
              <a:rPr lang="en-US" dirty="0"/>
              <a:t> </a:t>
            </a:r>
          </a:p>
          <a:p>
            <a:pPr lvl="1"/>
            <a:r>
              <a:rPr lang="en-US" dirty="0"/>
              <a:t>Cornell University Library: </a:t>
            </a:r>
            <a:r>
              <a:rPr lang="en-US" dirty="0">
                <a:hlinkClick r:id="rId3"/>
              </a:rPr>
              <a:t>https://ecommons.cornell.edu/handle/1813/57183</a:t>
            </a:r>
            <a:r>
              <a:rPr lang="en-US" dirty="0"/>
              <a:t> </a:t>
            </a:r>
          </a:p>
          <a:p>
            <a:r>
              <a:rPr lang="en-US" dirty="0"/>
              <a:t>There are thousands of these individual images of handwritten text with no index. They are out of chronological order in places.  There are also some contemporary copies inserted in a way that further confuses matters.</a:t>
            </a:r>
          </a:p>
          <a:p>
            <a:r>
              <a:rPr lang="en-US" dirty="0"/>
              <a:t>Thus they are difficult to work with, let alone search systematically. </a:t>
            </a:r>
          </a:p>
          <a:p>
            <a:endParaRPr lang="en-US" dirty="0"/>
          </a:p>
        </p:txBody>
      </p:sp>
    </p:spTree>
    <p:extLst>
      <p:ext uri="{BB962C8B-B14F-4D97-AF65-F5344CB8AC3E}">
        <p14:creationId xmlns:p14="http://schemas.microsoft.com/office/powerpoint/2010/main" val="2700288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21D8C-3B93-BF4F-96E8-4958BEADA9C4}"/>
              </a:ext>
            </a:extLst>
          </p:cNvPr>
          <p:cNvSpPr>
            <a:spLocks noGrp="1"/>
          </p:cNvSpPr>
          <p:nvPr>
            <p:ph type="title"/>
          </p:nvPr>
        </p:nvSpPr>
        <p:spPr/>
        <p:txBody>
          <a:bodyPr>
            <a:normAutofit/>
          </a:bodyPr>
          <a:lstStyle/>
          <a:p>
            <a:pPr algn="ctr"/>
            <a:r>
              <a:rPr lang="en-US" sz="2800" b="1" dirty="0"/>
              <a:t>Why Another Website?</a:t>
            </a:r>
          </a:p>
        </p:txBody>
      </p:sp>
      <p:sp>
        <p:nvSpPr>
          <p:cNvPr id="3" name="Content Placeholder 2">
            <a:extLst>
              <a:ext uri="{FF2B5EF4-FFF2-40B4-BE49-F238E27FC236}">
                <a16:creationId xmlns:a16="http://schemas.microsoft.com/office/drawing/2014/main" id="{D6549F6A-3B33-FE45-9FF6-CEFFB32E4C27}"/>
              </a:ext>
            </a:extLst>
          </p:cNvPr>
          <p:cNvSpPr>
            <a:spLocks noGrp="1"/>
          </p:cNvSpPr>
          <p:nvPr>
            <p:ph idx="1"/>
          </p:nvPr>
        </p:nvSpPr>
        <p:spPr/>
        <p:txBody>
          <a:bodyPr>
            <a:normAutofit/>
          </a:bodyPr>
          <a:lstStyle/>
          <a:p>
            <a:r>
              <a:rPr lang="en-US" dirty="0"/>
              <a:t>I started looking at these records a few years ago in the hope of going deeper into the history of Mohawk land transactions in the 17th and 18th centuries.</a:t>
            </a:r>
          </a:p>
          <a:p>
            <a:r>
              <a:rPr lang="en-US" dirty="0"/>
              <a:t>They were so frustrating to work with that I began to transcribe them, starting with the “Schedule of Propositions Made By the Indians” which I did a presentation on two years ago.</a:t>
            </a:r>
          </a:p>
          <a:p>
            <a:r>
              <a:rPr lang="en-US" dirty="0"/>
              <a:t>I used WordPress to create a website to share the work.</a:t>
            </a:r>
          </a:p>
          <a:p>
            <a:r>
              <a:rPr lang="en-US" dirty="0"/>
              <a:t>The website has become a way to organize and better understand what is in the records.</a:t>
            </a:r>
          </a:p>
          <a:p>
            <a:endParaRPr lang="en-US" dirty="0"/>
          </a:p>
          <a:p>
            <a:endParaRPr lang="en-US" dirty="0"/>
          </a:p>
        </p:txBody>
      </p:sp>
    </p:spTree>
    <p:extLst>
      <p:ext uri="{BB962C8B-B14F-4D97-AF65-F5344CB8AC3E}">
        <p14:creationId xmlns:p14="http://schemas.microsoft.com/office/powerpoint/2010/main" val="2160840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5187-1AC4-234B-AEA7-FC759DAC8684}"/>
              </a:ext>
            </a:extLst>
          </p:cNvPr>
          <p:cNvSpPr>
            <a:spLocks noGrp="1"/>
          </p:cNvSpPr>
          <p:nvPr>
            <p:ph type="title"/>
          </p:nvPr>
        </p:nvSpPr>
        <p:spPr/>
        <p:txBody>
          <a:bodyPr>
            <a:normAutofit/>
          </a:bodyPr>
          <a:lstStyle/>
          <a:p>
            <a:pPr algn="ctr"/>
            <a:r>
              <a:rPr lang="en-US" sz="2800" dirty="0"/>
              <a:t>Features of the Website</a:t>
            </a:r>
          </a:p>
        </p:txBody>
      </p:sp>
      <p:sp>
        <p:nvSpPr>
          <p:cNvPr id="3" name="Content Placeholder 2">
            <a:extLst>
              <a:ext uri="{FF2B5EF4-FFF2-40B4-BE49-F238E27FC236}">
                <a16:creationId xmlns:a16="http://schemas.microsoft.com/office/drawing/2014/main" id="{9EDBCD3F-5768-CA43-985E-AC5F63A543AD}"/>
              </a:ext>
            </a:extLst>
          </p:cNvPr>
          <p:cNvSpPr>
            <a:spLocks noGrp="1"/>
          </p:cNvSpPr>
          <p:nvPr>
            <p:ph idx="1"/>
          </p:nvPr>
        </p:nvSpPr>
        <p:spPr/>
        <p:txBody>
          <a:bodyPr>
            <a:normAutofit fontScale="70000" lnSpcReduction="20000"/>
          </a:bodyPr>
          <a:lstStyle/>
          <a:p>
            <a:pPr marL="0" indent="0">
              <a:buNone/>
            </a:pPr>
            <a:r>
              <a:rPr lang="en-US" dirty="0">
                <a:hlinkClick r:id="rId2"/>
              </a:rPr>
              <a:t>https://albanyindiancommissioners.com</a:t>
            </a:r>
            <a:r>
              <a:rPr lang="en-US" dirty="0"/>
              <a:t> now includes:</a:t>
            </a:r>
          </a:p>
          <a:p>
            <a:r>
              <a:rPr lang="en-US" dirty="0"/>
              <a:t>Transcriptions</a:t>
            </a:r>
          </a:p>
          <a:p>
            <a:pPr lvl="1"/>
            <a:r>
              <a:rPr lang="en-US" dirty="0"/>
              <a:t>The notes on the first two minute books entitled “Schedule of propositions made by the Indians and answers given to them, 1677-1714.” This material was very out of order chronologically.  In order to make it comprehensible, the transcription has been rearranged to put it into chronological order. I did a presentation on this portion at the 2016 CIR. The slides are available on the website.</a:t>
            </a:r>
          </a:p>
          <a:p>
            <a:pPr lvl="1"/>
            <a:r>
              <a:rPr lang="en-US" dirty="0"/>
              <a:t>Minute Book 3, 1723-1732, in original order.</a:t>
            </a:r>
          </a:p>
          <a:p>
            <a:pPr lvl="1"/>
            <a:r>
              <a:rPr lang="en-US" dirty="0"/>
              <a:t>1723-1731 year by year in chronological order</a:t>
            </a:r>
          </a:p>
          <a:p>
            <a:r>
              <a:rPr lang="en-US" dirty="0"/>
              <a:t>Summaries month by month for 1723-1727. </a:t>
            </a:r>
          </a:p>
          <a:p>
            <a:r>
              <a:rPr lang="en-US" dirty="0"/>
              <a:t>Tag cloud and categories for the summaries</a:t>
            </a:r>
          </a:p>
          <a:p>
            <a:r>
              <a:rPr lang="en-US" dirty="0"/>
              <a:t>Tags and categories as well as the transcriptions are access points that draw web traffic</a:t>
            </a:r>
          </a:p>
          <a:p>
            <a:r>
              <a:rPr lang="en-US" dirty="0"/>
              <a:t>Links to other sources</a:t>
            </a:r>
          </a:p>
          <a:p>
            <a:r>
              <a:rPr lang="en-US" dirty="0"/>
              <a:t>Presentations from previous conferences</a:t>
            </a:r>
          </a:p>
          <a:p>
            <a:r>
              <a:rPr lang="en-US" dirty="0"/>
              <a:t>Occasional comments, thoughts, and related information </a:t>
            </a:r>
          </a:p>
          <a:p>
            <a:r>
              <a:rPr lang="en-US" dirty="0"/>
              <a:t>Ongoing corrections and revisions</a:t>
            </a:r>
          </a:p>
          <a:p>
            <a:endParaRPr lang="en-US" dirty="0"/>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2456089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0097100-2C42-0F46-9BF2-446064BC7D24}"/>
              </a:ext>
            </a:extLst>
          </p:cNvPr>
          <p:cNvPicPr>
            <a:picLocks noGrp="1" noChangeAspect="1"/>
          </p:cNvPicPr>
          <p:nvPr>
            <p:ph idx="1"/>
          </p:nvPr>
        </p:nvPicPr>
        <p:blipFill>
          <a:blip r:embed="rId2"/>
          <a:stretch>
            <a:fillRect/>
          </a:stretch>
        </p:blipFill>
        <p:spPr>
          <a:xfrm>
            <a:off x="1169478" y="0"/>
            <a:ext cx="10313379" cy="7223760"/>
          </a:xfrm>
        </p:spPr>
      </p:pic>
    </p:spTree>
    <p:extLst>
      <p:ext uri="{BB962C8B-B14F-4D97-AF65-F5344CB8AC3E}">
        <p14:creationId xmlns:p14="http://schemas.microsoft.com/office/powerpoint/2010/main" val="850774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8102E-2831-A14D-B925-6ECC2835C000}"/>
              </a:ext>
            </a:extLst>
          </p:cNvPr>
          <p:cNvSpPr>
            <a:spLocks noGrp="1"/>
          </p:cNvSpPr>
          <p:nvPr>
            <p:ph type="title"/>
          </p:nvPr>
        </p:nvSpPr>
        <p:spPr/>
        <p:txBody>
          <a:bodyPr/>
          <a:lstStyle/>
          <a:p>
            <a:r>
              <a:rPr lang="en-US" dirty="0"/>
              <a:t>Where to go next</a:t>
            </a:r>
          </a:p>
        </p:txBody>
      </p:sp>
      <p:sp>
        <p:nvSpPr>
          <p:cNvPr id="3" name="Content Placeholder 2">
            <a:extLst>
              <a:ext uri="{FF2B5EF4-FFF2-40B4-BE49-F238E27FC236}">
                <a16:creationId xmlns:a16="http://schemas.microsoft.com/office/drawing/2014/main" id="{BF185EDE-C68D-5849-BDF5-3A33129F9A6B}"/>
              </a:ext>
            </a:extLst>
          </p:cNvPr>
          <p:cNvSpPr>
            <a:spLocks noGrp="1"/>
          </p:cNvSpPr>
          <p:nvPr>
            <p:ph idx="1"/>
          </p:nvPr>
        </p:nvSpPr>
        <p:spPr/>
        <p:txBody>
          <a:bodyPr>
            <a:normAutofit fontScale="77500" lnSpcReduction="20000"/>
          </a:bodyPr>
          <a:lstStyle/>
          <a:p>
            <a:r>
              <a:rPr lang="en-US" dirty="0"/>
              <a:t>Text Encoding</a:t>
            </a:r>
          </a:p>
          <a:p>
            <a:r>
              <a:rPr lang="en-US" dirty="0"/>
              <a:t>Print Publication</a:t>
            </a:r>
          </a:p>
          <a:p>
            <a:r>
              <a:rPr lang="en-US" dirty="0"/>
              <a:t>Full Index</a:t>
            </a:r>
          </a:p>
          <a:p>
            <a:r>
              <a:rPr lang="en-US" dirty="0"/>
              <a:t>Glossary</a:t>
            </a:r>
          </a:p>
          <a:p>
            <a:r>
              <a:rPr lang="en-US" dirty="0"/>
              <a:t>All would need to be done by an institution with considerable resources</a:t>
            </a:r>
          </a:p>
          <a:p>
            <a:r>
              <a:rPr lang="en-US" dirty="0"/>
              <a:t>My own plan </a:t>
            </a:r>
          </a:p>
          <a:p>
            <a:pPr lvl="1"/>
            <a:r>
              <a:rPr lang="en-US" dirty="0"/>
              <a:t>Finish transcribing through 1755</a:t>
            </a:r>
          </a:p>
          <a:p>
            <a:pPr lvl="1"/>
            <a:r>
              <a:rPr lang="en-US" dirty="0"/>
              <a:t>Create summaries for the Schedule of Propositions notes</a:t>
            </a:r>
          </a:p>
          <a:p>
            <a:pPr lvl="1"/>
            <a:r>
              <a:rPr lang="en-US" dirty="0"/>
              <a:t>Let people know about the existing resources</a:t>
            </a:r>
          </a:p>
          <a:p>
            <a:pPr lvl="1"/>
            <a:r>
              <a:rPr lang="en-US" dirty="0"/>
              <a:t>Encourage exploration of these materials as a way to integrate the disparate categories of “Early American History.”</a:t>
            </a:r>
          </a:p>
          <a:p>
            <a:pPr marL="0" indent="0" algn="ctr">
              <a:buNone/>
            </a:pPr>
            <a:r>
              <a:rPr lang="en-US" dirty="0"/>
              <a:t>GO TO SITE</a:t>
            </a:r>
          </a:p>
          <a:p>
            <a:pPr marL="0" indent="0" algn="ctr">
              <a:buNone/>
            </a:pPr>
            <a:r>
              <a:rPr lang="en-US" dirty="0">
                <a:hlinkClick r:id="rId3"/>
              </a:rPr>
              <a:t>https://albanyindiancommissioners.com</a:t>
            </a:r>
            <a:r>
              <a:rPr lang="en-US" dirty="0"/>
              <a:t> </a:t>
            </a:r>
          </a:p>
        </p:txBody>
      </p:sp>
    </p:spTree>
    <p:extLst>
      <p:ext uri="{BB962C8B-B14F-4D97-AF65-F5344CB8AC3E}">
        <p14:creationId xmlns:p14="http://schemas.microsoft.com/office/powerpoint/2010/main" val="22474874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5119</TotalTime>
  <Words>1628</Words>
  <Application>Microsoft Macintosh PowerPoint</Application>
  <PresentationFormat>Widescreen</PresentationFormat>
  <Paragraphs>128</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The Commissioners of the  Indian Affairs at Albany and Their Growing Online Presence</vt:lpstr>
      <vt:lpstr>Thank You </vt:lpstr>
      <vt:lpstr>Who Were the Commissioners of Indian Affairs?</vt:lpstr>
      <vt:lpstr>Who Were the Commissioners of Indian Affairs- cont.</vt:lpstr>
      <vt:lpstr>Who Were the Commissioners of Indian Affairs- cont.</vt:lpstr>
      <vt:lpstr>Who Were the Commissioners of Indian Affairs- cont.</vt:lpstr>
      <vt:lpstr>Who Were the Commissioners of Indian Affairs- cont. </vt:lpstr>
      <vt:lpstr>Who Were the Commissioners of Indian Affairs – cont. </vt:lpstr>
      <vt:lpstr>History of the Records </vt:lpstr>
      <vt:lpstr>History of the Records, cont. </vt:lpstr>
      <vt:lpstr>Use of the records</vt:lpstr>
      <vt:lpstr>Uses of the records – cont.</vt:lpstr>
      <vt:lpstr>Important Aspects of the Records</vt:lpstr>
      <vt:lpstr>The Records Go Online</vt:lpstr>
      <vt:lpstr>Why Another Website?</vt:lpstr>
      <vt:lpstr>Features of the Website</vt:lpstr>
      <vt:lpstr>PowerPoint Presentation</vt:lpstr>
      <vt:lpstr>Where to go next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Commissioners for Indian Affairs at Albany </dc:title>
  <dc:subject/>
  <dc:creator>Microsoft Office User</dc:creator>
  <cp:keywords/>
  <dc:description/>
  <cp:lastModifiedBy>Microsoft Office User</cp:lastModifiedBy>
  <cp:revision>114</cp:revision>
  <dcterms:created xsi:type="dcterms:W3CDTF">2018-10-08T17:35:48Z</dcterms:created>
  <dcterms:modified xsi:type="dcterms:W3CDTF">2018-10-13T13:41:10Z</dcterms:modified>
  <cp:category/>
</cp:coreProperties>
</file>